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5" r:id="rId5"/>
    <p:sldMasterId id="2147483658" r:id="rId6"/>
    <p:sldMasterId id="2147483660" r:id="rId7"/>
  </p:sldMasterIdLst>
  <p:notesMasterIdLst>
    <p:notesMasterId r:id="rId40"/>
  </p:notesMasterIdLst>
  <p:handoutMasterIdLst>
    <p:handoutMasterId r:id="rId41"/>
  </p:handoutMasterIdLst>
  <p:sldIdLst>
    <p:sldId id="339" r:id="rId8"/>
    <p:sldId id="382" r:id="rId9"/>
    <p:sldId id="340" r:id="rId10"/>
    <p:sldId id="341" r:id="rId11"/>
    <p:sldId id="342" r:id="rId12"/>
    <p:sldId id="412" r:id="rId13"/>
    <p:sldId id="344" r:id="rId14"/>
    <p:sldId id="384" r:id="rId15"/>
    <p:sldId id="385" r:id="rId16"/>
    <p:sldId id="413" r:id="rId17"/>
    <p:sldId id="414" r:id="rId18"/>
    <p:sldId id="388" r:id="rId19"/>
    <p:sldId id="389" r:id="rId20"/>
    <p:sldId id="390" r:id="rId21"/>
    <p:sldId id="391" r:id="rId22"/>
    <p:sldId id="392" r:id="rId23"/>
    <p:sldId id="394" r:id="rId24"/>
    <p:sldId id="396" r:id="rId25"/>
    <p:sldId id="397" r:id="rId26"/>
    <p:sldId id="398" r:id="rId27"/>
    <p:sldId id="399" r:id="rId28"/>
    <p:sldId id="401" r:id="rId29"/>
    <p:sldId id="402" r:id="rId30"/>
    <p:sldId id="415" r:id="rId31"/>
    <p:sldId id="403" r:id="rId32"/>
    <p:sldId id="404" r:id="rId33"/>
    <p:sldId id="405" r:id="rId34"/>
    <p:sldId id="416" r:id="rId35"/>
    <p:sldId id="406" r:id="rId36"/>
    <p:sldId id="408" r:id="rId37"/>
    <p:sldId id="409" r:id="rId38"/>
    <p:sldId id="380" r:id="rId3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6" Type="http://schemas.openxmlformats.org/officeDocument/2006/relationships/customXml" Target="../customXml/item1.xml"/><Relationship Id="rId45" Type="http://schemas.openxmlformats.org/officeDocument/2006/relationships/customXmlProps" Target="../customXml/itemProps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notesMaster" Target="notesMasters/notesMaster1.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3"/>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p>
            <a:r>
              <a:rPr lang="en-US" altLang="zh-CN" sz="2400">
                <a:solidFill>
                  <a:srgbClr val="B0D5FE"/>
                </a:solidFill>
                <a:latin typeface="思源黑体 CN Medium" panose="020B0600000000000000" charset="-122"/>
                <a:ea typeface="思源黑体 CN Medium" panose="020B0600000000000000" charset="-122"/>
              </a:rPr>
              <a:t>CONCENT</a:t>
            </a:r>
            <a:endParaRPr lang="en-US" altLang="zh-CN" sz="2400">
              <a:solidFill>
                <a:srgbClr val="B0D5FE"/>
              </a:solidFill>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4"/>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GIF"/><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jpe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2.jpeg"/><Relationship Id="rId1"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4.jpeg"/><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jpeg"/><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jpeg"/><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4.jpeg"/><Relationship Id="rId1"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jpe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未标题-1-02"/>
            <p:cNvPicPr>
              <a:picLocks noChangeAspect="1"/>
            </p:cNvPicPr>
            <p:nvPr/>
          </p:nvPicPr>
          <p:blipFill>
            <a:blip r:embed="rId1"/>
            <a:stretch>
              <a:fillRect/>
            </a:stretch>
          </p:blipFill>
          <p:spPr>
            <a:xfrm>
              <a:off x="10186" y="2486"/>
              <a:ext cx="7703" cy="5713"/>
            </a:xfrm>
            <a:prstGeom prst="rect">
              <a:avLst/>
            </a:prstGeom>
          </p:spPr>
        </p:pic>
      </p:grpSp>
      <p:sp>
        <p:nvSpPr>
          <p:cNvPr id="2" name="圆角矩形 1"/>
          <p:cNvSpPr/>
          <p:nvPr/>
        </p:nvSpPr>
        <p:spPr>
          <a:xfrm>
            <a:off x="1296670" y="2576830"/>
            <a:ext cx="110426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第九课</a:t>
            </a:r>
            <a:endParaRPr lang="zh-CN" altLang="en-US" sz="2200">
              <a:solidFill>
                <a:srgbClr val="157CD3"/>
              </a:solidFill>
              <a:latin typeface="思源黑体 CN Medium" panose="020B0600000000000000" charset="-122"/>
              <a:ea typeface="思源黑体 CN Medium" panose="020B0600000000000000" charset="-122"/>
            </a:endParaRPr>
          </a:p>
        </p:txBody>
      </p:sp>
      <p:sp>
        <p:nvSpPr>
          <p:cNvPr id="71" name="PA_矩形 17"/>
          <p:cNvSpPr/>
          <p:nvPr>
            <p:custDataLst>
              <p:tags r:id="rId2"/>
            </p:custDataLst>
          </p:nvPr>
        </p:nvSpPr>
        <p:spPr>
          <a:xfrm>
            <a:off x="1219835" y="3015615"/>
            <a:ext cx="4799330" cy="706755"/>
          </a:xfrm>
          <a:prstGeom prst="rect">
            <a:avLst/>
          </a:prstGeom>
        </p:spPr>
        <p:txBody>
          <a:bodyPr wrap="square">
            <a:spAutoFit/>
          </a:bodyPr>
          <a:p>
            <a:pPr lvl="0" algn="l"/>
            <a:r>
              <a:rPr lang="zh-CN" sz="4000">
                <a:solidFill>
                  <a:schemeClr val="bg1"/>
                </a:solidFill>
                <a:latin typeface="思源黑体 CN Medium" panose="020B0600000000000000" charset="-122"/>
                <a:ea typeface="思源黑体 CN Medium" panose="020B0600000000000000" charset="-122"/>
              </a:rPr>
              <a:t>传送带</a:t>
            </a:r>
            <a:endParaRPr lang="zh-CN" sz="4000">
              <a:solidFill>
                <a:schemeClr val="bg1"/>
              </a:solidFill>
              <a:latin typeface="思源黑体 CN Medium" panose="020B0600000000000000" charset="-122"/>
              <a:ea typeface="思源黑体 CN Medium" panose="020B0600000000000000" charset="-122"/>
            </a:endParaRPr>
          </a:p>
        </p:txBody>
      </p:sp>
      <p:pic>
        <p:nvPicPr>
          <p:cNvPr id="10" name="图片 9" descr="C:\Users\admin\Desktop\src=http___p6.itc.cn_images01_20210429_9c130a0137cd44fa823e080a1be1d72a.gif&amp;refer=http___p6.itc.gifsrc=http___p6.itc.cn_images01_20210429_9c130a0137cd44fa823e080a1be1d72a.gif&amp;refer=http___p6.itc"/>
          <p:cNvPicPr>
            <a:picLocks noChangeAspect="1"/>
          </p:cNvPicPr>
          <p:nvPr/>
        </p:nvPicPr>
        <p:blipFill>
          <a:blip r:embed="rId3"/>
          <a:srcRect/>
          <a:stretch>
            <a:fillRect/>
          </a:stretch>
        </p:blipFill>
        <p:spPr>
          <a:xfrm>
            <a:off x="7440930" y="3067685"/>
            <a:ext cx="2823845" cy="1257300"/>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人物"/>
                <p:cNvPicPr>
                  <a:picLocks noChangeAspect="1"/>
                </p:cNvPicPr>
                <p:nvPr/>
              </p:nvPicPr>
              <p:blipFill>
                <a:blip r:embed="rId4"/>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了解传送带发展历史</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504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此之后传送带输送机受到机械制造、电机、化工和冶金工业技术进步的影响，不断完善，逐步由完成车间内部的传送，发展到完成在企业内部、企业之间甚至城市之间的物料搬运，成为物料搬运系统机械化和自动化不可缺少的组成部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b5be0cee82801a0ec037cc424f6ffa5f"/>
          <p:cNvPicPr>
            <a:picLocks noChangeAspect="1"/>
          </p:cNvPicPr>
          <p:nvPr/>
        </p:nvPicPr>
        <p:blipFill>
          <a:blip r:embed="rId1"/>
          <a:stretch>
            <a:fillRect/>
          </a:stretch>
        </p:blipFill>
        <p:spPr>
          <a:xfrm>
            <a:off x="1441450" y="3712210"/>
            <a:ext cx="3873500" cy="2667000"/>
          </a:xfrm>
          <a:prstGeom prst="rect">
            <a:avLst/>
          </a:prstGeom>
        </p:spPr>
      </p:pic>
      <p:pic>
        <p:nvPicPr>
          <p:cNvPr id="5" name="图片 4" descr="9ea474322e438bff7e4379cc47b0bb48"/>
          <p:cNvPicPr>
            <a:picLocks noChangeAspect="1"/>
          </p:cNvPicPr>
          <p:nvPr/>
        </p:nvPicPr>
        <p:blipFill>
          <a:blip r:embed="rId2"/>
          <a:srcRect r="15771" b="13097"/>
          <a:stretch>
            <a:fillRect/>
          </a:stretch>
        </p:blipFill>
        <p:spPr>
          <a:xfrm>
            <a:off x="6169025" y="3711575"/>
            <a:ext cx="4582160" cy="266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传送带分类</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32797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之前我们也提到了传送带可以应用在不同的地方，那么用在不同的地方自然就是不同种类的传送带，现在我们就来了解一下传送带的分类吧！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457200" fontAlgn="auto">
              <a:lnSpc>
                <a:spcPct val="150000"/>
              </a:lnSpc>
              <a:spcBef>
                <a:spcPts val="1000"/>
              </a:spcBef>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带式运输机。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457200" fontAlgn="auto">
              <a:lnSpc>
                <a:spcPct val="150000"/>
              </a:lnSpc>
              <a:spcBef>
                <a:spcPts val="1000"/>
              </a:spcBef>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链板式输送机。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457200" fontAlgn="auto">
              <a:lnSpc>
                <a:spcPct val="150000"/>
              </a:lnSpc>
              <a:spcBef>
                <a:spcPts val="1000"/>
              </a:spcBef>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斗式输送机。</a:t>
            </a:r>
            <a:endParaRPr lang="zh-CN" sz="2000" dirty="0">
              <a:latin typeface="+mn-ea"/>
              <a:cs typeface="+mn-ea"/>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49"/>
          <p:cNvPicPr>
            <a:picLocks noChangeAspect="1"/>
          </p:cNvPicPr>
          <p:nvPr/>
        </p:nvPicPr>
        <p:blipFill>
          <a:blip r:embed="rId1"/>
          <a:stretch>
            <a:fillRect/>
          </a:stretch>
        </p:blipFill>
        <p:spPr>
          <a:xfrm>
            <a:off x="5315903" y="4899660"/>
            <a:ext cx="1560195" cy="1640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带式输送机</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394081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带式输送机就是我们常说的传送带。广泛应用于家电、电子、电器、机械、烟草、注塑、邮电、印刷、食品等各行各业，物件的组装、检测、调试、包装及运输等。</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带式输送机是一种摩擦驱动以连续方式运输物料的机械。主要由机架、输送带、托辊、滚筒、张紧装置、传动装置等组成。它可以将物料在一定的输送线上，从最初的供料点到最终的卸料点间形成一种物料的输送流程。它既可以进行碎散物料的输送，也可以进行成件物品的输送。除进行纯粹的物料输送外，还可以与各工业企业生产流程中的工艺过程的要求相配合，形成有节奏的流水作业运输线。</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带式输送带（传送带）工作原理</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30759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胶带输送机的牵引力是通过传动滚筒与胶带之间的摩擦力来传递的。</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胶带与货载一起在托辊上运行。胶带既是牵引机构，又是承载机构，货载与胶带之间没有相对运动，消除了运行中胶带与货载的摩擦阻力。由于托辊内装有滚动轴承，胶带与托辊之间是滚动摩擦，因此运行阻力大大减小，从而减少了功率的消耗，增大了运输距离。</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5" name="图片 4" descr="1531411427588"/>
          <p:cNvPicPr>
            <a:picLocks noChangeAspect="1"/>
          </p:cNvPicPr>
          <p:nvPr/>
        </p:nvPicPr>
        <p:blipFill>
          <a:blip r:embed="rId1"/>
          <a:stretch>
            <a:fillRect/>
          </a:stretch>
        </p:blipFill>
        <p:spPr>
          <a:xfrm>
            <a:off x="1993900" y="4703445"/>
            <a:ext cx="2503805" cy="1792605"/>
          </a:xfrm>
          <a:prstGeom prst="rect">
            <a:avLst/>
          </a:prstGeom>
        </p:spPr>
      </p:pic>
      <p:pic>
        <p:nvPicPr>
          <p:cNvPr id="3" name="图片 2" descr="1533032275819"/>
          <p:cNvPicPr>
            <a:picLocks noChangeAspect="1"/>
          </p:cNvPicPr>
          <p:nvPr/>
        </p:nvPicPr>
        <p:blipFill>
          <a:blip r:embed="rId2"/>
          <a:srcRect l="7400" t="1866" r="9024"/>
          <a:stretch>
            <a:fillRect/>
          </a:stretch>
        </p:blipFill>
        <p:spPr>
          <a:xfrm>
            <a:off x="7209790" y="4699635"/>
            <a:ext cx="2988310" cy="1787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带式输送带（传送带）工作原理</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0313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对于一台胶带输送机，其牵引力传递能力的大小，决定于胶带的张力、胶带在传动滚筒上的围包角和胶带与传动滚筒之间的摩擦系数。要保证胶带输送机的胶带在传动滚筒上不打滑，正常运行，在生产实践中要根据不同情况采取相应的措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a24e10fa1795180c907f6c7ebbf4d7ef"/>
          <p:cNvPicPr>
            <a:picLocks noChangeAspect="1"/>
          </p:cNvPicPr>
          <p:nvPr/>
        </p:nvPicPr>
        <p:blipFill>
          <a:blip r:embed="rId1">
            <a:clrChange>
              <a:clrFrom>
                <a:srgbClr val="FFFFFF">
                  <a:alpha val="100000"/>
                </a:srgbClr>
              </a:clrFrom>
              <a:clrTo>
                <a:srgbClr val="FFFFFF">
                  <a:alpha val="100000"/>
                  <a:alpha val="0"/>
                </a:srgbClr>
              </a:clrTo>
            </a:clrChange>
          </a:blip>
          <a:srcRect r="5667"/>
          <a:stretch>
            <a:fillRect/>
          </a:stretch>
        </p:blipFill>
        <p:spPr>
          <a:xfrm>
            <a:off x="1318895" y="3500755"/>
            <a:ext cx="4525645" cy="2990850"/>
          </a:xfrm>
          <a:prstGeom prst="rect">
            <a:avLst/>
          </a:prstGeom>
        </p:spPr>
      </p:pic>
      <p:pic>
        <p:nvPicPr>
          <p:cNvPr id="5" name="图片 4" descr="9ca1334d4d4dac322fa7539b48b58ad2"/>
          <p:cNvPicPr>
            <a:picLocks noChangeAspect="1"/>
          </p:cNvPicPr>
          <p:nvPr/>
        </p:nvPicPr>
        <p:blipFill>
          <a:blip r:embed="rId2"/>
          <a:srcRect l="16538" t="38513" r="9992"/>
          <a:stretch>
            <a:fillRect/>
          </a:stretch>
        </p:blipFill>
        <p:spPr>
          <a:xfrm>
            <a:off x="7152640" y="3778250"/>
            <a:ext cx="3721100" cy="2339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带式输送带（传送带）工作原理</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2021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思考：</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那么根据同学们在物理课上学习过的知识，如果我们要增加传送带的牵引力，可以采取哪些措施呢？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descr="man-wearing-black-and-white-stripe-shirt-looking-at-white-212286"/>
          <p:cNvPicPr>
            <a:picLocks noChangeAspect="1"/>
          </p:cNvPicPr>
          <p:nvPr/>
        </p:nvPicPr>
        <p:blipFill>
          <a:blip r:embed="rId1"/>
          <a:stretch>
            <a:fillRect/>
          </a:stretch>
        </p:blipFill>
        <p:spPr>
          <a:xfrm>
            <a:off x="4312603" y="4050030"/>
            <a:ext cx="3566795" cy="2374265"/>
          </a:xfrm>
          <a:prstGeom prst="rect">
            <a:avLst/>
          </a:prstGeom>
        </p:spPr>
      </p:pic>
      <p:pic>
        <p:nvPicPr>
          <p:cNvPr id="5" name="图片 4" descr="6de59d0dd96ed573d1be3f04632817b6"/>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6151245" y="3853180"/>
            <a:ext cx="1642745" cy="1642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带式输送带（传送带）工作原理</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425831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方法：</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⑴增大拉紧力（初张力)。胶带输送机在运行中，胶带要伸长，造成牵引力下降，所以要根据情况，利用拉紧装置适当地将胶带拉紧，增大胶带张力，以提高牵引力。</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⑵增大摩擦系数。其具体措施是：保护好传动滚筒上覆盖的木衬或橡胶等衬垫，以增大摩擦系数，另一方面要少出水煤，预防摩擦系数减少。</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⑶增加围包角。井下胶带输送机由于工作条件差，所需牵引力大，故多采用双滚筒传动，以增大围包角。</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016000" y="1475105"/>
            <a:ext cx="10160000" cy="39306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可以用于水平运输或倾斜运输，使用非常方便，广泛应用于现代化的各种工业企业中。</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挖矿行业：矿石的运输。</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农业：农作物的运输、联合收割机、插秧机。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工业：生产流水线。</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生活：扶手电梯、机场的自动人行道，码头上自动装卸货传送带。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带式输送带（传送带）适用范围</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ldLvl="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30162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链板式输送机，又叫链板传送机、链板线。</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是一种利用循环往复的链条作为牵引动力，以金属板作为输送承载体的一种输送机械设备。国内市场上有两种链板输送机，一种是用链条，支轴和金属板组成的输送链板做成的输送机；一种是用带弯板的链条和金属板组成的金属板输送带做成的链板式输送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链板式运输机</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descr="234130cc0dfded5fb597ed6fff528306"/>
          <p:cNvPicPr>
            <a:picLocks noChangeAspect="1"/>
          </p:cNvPicPr>
          <p:nvPr/>
        </p:nvPicPr>
        <p:blipFill>
          <a:blip r:embed="rId1"/>
          <a:stretch>
            <a:fillRect/>
          </a:stretch>
        </p:blipFill>
        <p:spPr>
          <a:xfrm>
            <a:off x="2686050" y="4665345"/>
            <a:ext cx="2451735" cy="1838960"/>
          </a:xfrm>
          <a:prstGeom prst="rect">
            <a:avLst/>
          </a:prstGeom>
        </p:spPr>
      </p:pic>
      <p:pic>
        <p:nvPicPr>
          <p:cNvPr id="6" name="图片 5" descr="e10943bb3c911279d913b06ecdf9fed8"/>
          <p:cNvPicPr>
            <a:picLocks noChangeAspect="1"/>
          </p:cNvPicPr>
          <p:nvPr/>
        </p:nvPicPr>
        <p:blipFill>
          <a:blip r:embed="rId2"/>
          <a:stretch>
            <a:fillRect/>
          </a:stretch>
        </p:blipFill>
        <p:spPr>
          <a:xfrm>
            <a:off x="6880860" y="4666615"/>
            <a:ext cx="2625725" cy="1842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2993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1、适用范围广。除粘度特别大的物料外，一般固态物料和成件物均可用它输送。</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2、输送能力大。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3、牵引链的强度高，可用作长距离输送。</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链板式运输机特点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descr="C:\Users\lansenboy\Pictures\Camera Roll\9169c4a630861a8d3ad317f98e552866.jpg9169c4a630861a8d3ad317f98e552866"/>
          <p:cNvPicPr>
            <a:picLocks noChangeAspect="1"/>
          </p:cNvPicPr>
          <p:nvPr/>
        </p:nvPicPr>
        <p:blipFill>
          <a:blip r:embed="rId1"/>
          <a:srcRect b="7778"/>
          <a:stretch>
            <a:fillRect/>
          </a:stretch>
        </p:blipFill>
        <p:spPr>
          <a:xfrm>
            <a:off x="1498600" y="3918585"/>
            <a:ext cx="3622040" cy="2505710"/>
          </a:xfrm>
          <a:prstGeom prst="rect">
            <a:avLst/>
          </a:prstGeom>
        </p:spPr>
      </p:pic>
      <p:pic>
        <p:nvPicPr>
          <p:cNvPr id="6" name="图片 5" descr="e5ed5d1edd8d1956c14e9dada53d70fb"/>
          <p:cNvPicPr>
            <a:picLocks noChangeAspect="1"/>
          </p:cNvPicPr>
          <p:nvPr/>
        </p:nvPicPr>
        <p:blipFill>
          <a:blip r:embed="rId2"/>
          <a:stretch>
            <a:fillRect/>
          </a:stretch>
        </p:blipFill>
        <p:spPr>
          <a:xfrm>
            <a:off x="7343140" y="3897630"/>
            <a:ext cx="3350895" cy="2505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4568190" y="2719070"/>
            <a:ext cx="3608070" cy="657860"/>
            <a:chOff x="7510" y="2948"/>
            <a:chExt cx="5682"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1</a:t>
              </a:r>
              <a:endParaRPr lang="en-US" altLang="zh-CN" sz="2600">
                <a:latin typeface="思源黑体 CN Normal" panose="020B0400000000000000" charset="-122"/>
                <a:ea typeface="思源黑体 CN Normal" panose="020B0400000000000000" charset="-122"/>
              </a:endParaRPr>
            </a:p>
          </p:txBody>
        </p:sp>
        <p:sp>
          <p:nvSpPr>
            <p:cNvPr id="3" name="文本框 2"/>
            <p:cNvSpPr txBox="1"/>
            <p:nvPr/>
          </p:nvSpPr>
          <p:spPr>
            <a:xfrm>
              <a:off x="8904" y="3152"/>
              <a:ext cx="4288" cy="628"/>
            </a:xfrm>
            <a:prstGeom prst="rect">
              <a:avLst/>
            </a:prstGeom>
            <a:noFill/>
          </p:spPr>
          <p:txBody>
            <a:bodyPr wrap="none" rtlCol="0" anchor="t">
              <a:spAutoFit/>
            </a:bodyPr>
            <a:p>
              <a:pPr algn="ctr" fontAlgn="ctr">
                <a:lnSpc>
                  <a:spcPct val="100000"/>
                </a:lnSpc>
                <a:buClrTx/>
                <a:buSzTx/>
                <a:buFontTx/>
              </a:pPr>
              <a:r>
                <a:rPr lang="zh-CN" altLang="en-US" sz="2000">
                  <a:solidFill>
                    <a:srgbClr val="1F3964"/>
                  </a:solidFill>
                  <a:latin typeface="思源黑体 CN Normal" panose="020B0400000000000000" charset="-122"/>
                  <a:ea typeface="思源黑体 CN Normal" panose="020B0400000000000000" charset="-122"/>
                  <a:sym typeface="+mn-ea"/>
                </a:rPr>
                <a:t>了解传送带的相关知识</a:t>
              </a:r>
              <a:endParaRPr lang="zh-CN" altLang="en-US" sz="2000">
                <a:solidFill>
                  <a:srgbClr val="1F3964"/>
                </a:solidFill>
                <a:latin typeface="思源黑体 CN Normal" panose="020B0400000000000000" charset="-122"/>
                <a:ea typeface="思源黑体 CN Normal" panose="020B0400000000000000" charset="-122"/>
                <a:sym typeface="+mn-ea"/>
              </a:endParaRPr>
            </a:p>
          </p:txBody>
        </p:sp>
      </p:grpSp>
      <p:grpSp>
        <p:nvGrpSpPr>
          <p:cNvPr id="16" name="组合 15"/>
          <p:cNvGrpSpPr/>
          <p:nvPr/>
        </p:nvGrpSpPr>
        <p:grpSpPr>
          <a:xfrm>
            <a:off x="4568190" y="3860800"/>
            <a:ext cx="5931535" cy="657225"/>
            <a:chOff x="7510" y="4935"/>
            <a:chExt cx="9341"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2</a:t>
              </a:r>
              <a:endParaRPr lang="en-US" altLang="zh-CN" sz="2600">
                <a:latin typeface="思源黑体 CN Normal" panose="020B0400000000000000" charset="-122"/>
                <a:ea typeface="思源黑体 CN Normal" panose="020B0400000000000000" charset="-122"/>
              </a:endParaRPr>
            </a:p>
          </p:txBody>
        </p:sp>
        <p:sp>
          <p:nvSpPr>
            <p:cNvPr id="7" name="文本框 6"/>
            <p:cNvSpPr txBox="1"/>
            <p:nvPr/>
          </p:nvSpPr>
          <p:spPr>
            <a:xfrm>
              <a:off x="8836" y="5135"/>
              <a:ext cx="8015" cy="618"/>
            </a:xfrm>
            <a:prstGeom prst="rect">
              <a:avLst/>
            </a:prstGeom>
            <a:noFill/>
          </p:spPr>
          <p:txBody>
            <a:bodyPr wrap="none" rtlCol="0" anchor="t">
              <a:spAutoFit/>
            </a:bodyPr>
            <a:p>
              <a:pPr algn="l" fontAlgn="ctr">
                <a:lnSpc>
                  <a:spcPct val="100000"/>
                </a:lnSpc>
                <a:buClrTx/>
                <a:buSzTx/>
                <a:buFontTx/>
              </a:pPr>
              <a:r>
                <a:rPr lang="zh-CN" altLang="en-US" sz="2000">
                  <a:solidFill>
                    <a:srgbClr val="1F3964"/>
                  </a:solidFill>
                  <a:latin typeface="思源黑体 CN Normal" panose="020B0400000000000000" charset="-122"/>
                  <a:ea typeface="思源黑体 CN Normal" panose="020B0400000000000000" charset="-122"/>
                  <a:sym typeface="+mn-ea"/>
                </a:rPr>
                <a:t>了解并体验如何在Python中实现控制传送带</a:t>
              </a:r>
              <a:endParaRPr lang="zh-CN" altLang="en-US" sz="2000">
                <a:solidFill>
                  <a:srgbClr val="1F3964"/>
                </a:solidFill>
                <a:latin typeface="思源黑体 CN Normal" panose="020B0400000000000000" charset="-122"/>
                <a:ea typeface="思源黑体 CN Normal" panose="020B04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48475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4、输送线路布置灵活。链板式输送机可在较大的倾角和较小的弯曲半径的条件下输送，因此布置的灵活性较大。链板式输送机的倾角可达30°-35°，弯曲半径一般约为5-8m。</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5、在输送过程中可进行分类、干燥、冷却或装配等各种工艺加工。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6、运行平稳可靠。</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适用范围：</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在冶金、煤炭、化工、电力、机械制造及国民经济的其它工业部门中均得到了广泛的应用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链板式运输机特点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35814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斗式输送机，适用于冶金、矿山、建筑、化工、食品、粮食等行业一定粒度、块度的物料和粉料的输送。</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它包括有驱动装置（含逆止装置）、壳体（包括水平段、改向段、垂直段）、及位于壳体内的牵引链、料斗、头轮和尾轮，在壳体的两端设有加料段和卸料段，料斗的两侧通过连接环分别与两根平行的牵引链相连接，头轮上设有与牵引链相吻合的齿，其输送形式为一字形、L形、Z形三种。</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斗式运输机</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descr="865602291ab7df887c270d365ee7d23a"/>
          <p:cNvPicPr>
            <a:picLocks noChangeAspect="1"/>
          </p:cNvPicPr>
          <p:nvPr/>
        </p:nvPicPr>
        <p:blipFill>
          <a:blip r:embed="rId1"/>
          <a:stretch>
            <a:fillRect/>
          </a:stretch>
        </p:blipFill>
        <p:spPr>
          <a:xfrm>
            <a:off x="5172710" y="5112385"/>
            <a:ext cx="1846580" cy="1382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图像识别中所使用的技术——②对象检测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51765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斗式输送机的特点：</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料斗把物料从下面的储藏中舀起，随着输送带或链提升到顶部，绕过顶轮后向下翻转，斗式输送机将物料倾入接收槽内。</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带传动的斗式输送机的传动带一般采用橡胶带，装在下或上面的传动滚筒和上下面的改向滚筒上。链传动的斗式输送机一般装有两条平行的传动链，上或下面有一对传动链轮，下或上面是一对改向链轮。斗式输送机一般都装有机壳，以防止斗式输送机中粉尘飞扬。</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适用范围：</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适用于低处往高处提升，供应物料通过振动台投入料斗后机器自动连续向上运送。</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9926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同学们在了解完三种不同的传送带之后，觉得如果让你设计一个传送带将机械臂采摘到的番茄传送到仓库，你会设计怎样的传送带呢？能不能设计到以下几款呢？或者以下为参照物，设计自己的传送带。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1533032275819"/>
          <p:cNvPicPr>
            <a:picLocks noChangeAspect="1"/>
          </p:cNvPicPr>
          <p:nvPr/>
        </p:nvPicPr>
        <p:blipFill>
          <a:blip r:embed="rId1"/>
          <a:stretch>
            <a:fillRect/>
          </a:stretch>
        </p:blipFill>
        <p:spPr>
          <a:xfrm>
            <a:off x="1158875" y="3637915"/>
            <a:ext cx="5610225" cy="2857500"/>
          </a:xfrm>
          <a:prstGeom prst="rect">
            <a:avLst/>
          </a:prstGeom>
        </p:spPr>
      </p:pic>
      <p:pic>
        <p:nvPicPr>
          <p:cNvPr id="6" name="图片 5" descr="1531411427588"/>
          <p:cNvPicPr>
            <a:picLocks noChangeAspect="1"/>
          </p:cNvPicPr>
          <p:nvPr/>
        </p:nvPicPr>
        <p:blipFill>
          <a:blip r:embed="rId2"/>
          <a:stretch>
            <a:fillRect/>
          </a:stretch>
        </p:blipFill>
        <p:spPr>
          <a:xfrm>
            <a:off x="7313295" y="3832225"/>
            <a:ext cx="3719830" cy="2663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401445" y="3014345"/>
            <a:ext cx="9389110" cy="737235"/>
          </a:xfrm>
          <a:prstGeom prst="rect">
            <a:avLst/>
          </a:prstGeom>
          <a:noFill/>
        </p:spPr>
        <p:txBody>
          <a:bodyPr wrap="square" rtlCol="0">
            <a:spAutoFit/>
          </a:bodyPr>
          <a:p>
            <a:pPr algn="ctr"/>
            <a:r>
              <a:rPr lang="zh-CN" altLang="en-US" sz="4200">
                <a:solidFill>
                  <a:schemeClr val="bg1"/>
                </a:solidFill>
                <a:latin typeface="思源黑体 CN Bold" panose="020B0800000000000000" charset="-122"/>
                <a:ea typeface="思源黑体 CN Bold" panose="020B0800000000000000" charset="-122"/>
              </a:rPr>
              <a:t>二、在</a:t>
            </a:r>
            <a:r>
              <a:rPr lang="en-US" altLang="zh-CN" sz="4200">
                <a:solidFill>
                  <a:schemeClr val="bg1"/>
                </a:solidFill>
                <a:latin typeface="思源黑体 CN Bold" panose="020B0800000000000000" charset="-122"/>
                <a:ea typeface="思源黑体 CN Bold" panose="020B0800000000000000" charset="-122"/>
              </a:rPr>
              <a:t>Python</a:t>
            </a:r>
            <a:r>
              <a:rPr lang="zh-CN" altLang="en-US" sz="4200">
                <a:solidFill>
                  <a:schemeClr val="bg1"/>
                </a:solidFill>
                <a:latin typeface="思源黑体 CN Bold" panose="020B0800000000000000" charset="-122"/>
                <a:ea typeface="思源黑体 CN Bold" panose="020B0800000000000000" charset="-122"/>
              </a:rPr>
              <a:t>中实现控制传送带</a:t>
            </a:r>
            <a:endParaRPr lang="zh-CN" altLang="en-US" sz="42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实验探究</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3380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设计出我们得传送带后，仔细想想，我们要怎么用Python控制它呢？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能不能通过自己的努力，尝试去控制呢？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可以利用我们手边上设备，通过复习以前的程序，尝试自己解决这个问题。</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man-wearing-black-and-white-stripe-shirt-looking-at-white-212286"/>
          <p:cNvPicPr>
            <a:picLocks noChangeAspect="1"/>
          </p:cNvPicPr>
          <p:nvPr/>
        </p:nvPicPr>
        <p:blipFill>
          <a:blip r:embed="rId1"/>
          <a:stretch>
            <a:fillRect/>
          </a:stretch>
        </p:blipFill>
        <p:spPr>
          <a:xfrm>
            <a:off x="4133850" y="3963670"/>
            <a:ext cx="3924935" cy="2613025"/>
          </a:xfrm>
          <a:prstGeom prst="rect">
            <a:avLst/>
          </a:prstGeom>
        </p:spPr>
      </p:pic>
      <p:pic>
        <p:nvPicPr>
          <p:cNvPr id="6" name="图片 5" descr="6de59d0dd96ed573d1be3f04632817b6"/>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6207125" y="3745230"/>
            <a:ext cx="1808480" cy="1808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8219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控制传送带实验要求：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fontAlgn="auto">
              <a:lnSpc>
                <a:spcPct val="150000"/>
              </a:lnSpc>
              <a:spcBef>
                <a:spcPts val="1000"/>
              </a:spcBef>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观察流程图、</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思维导图，判断程序具有什么功能。</a:t>
            </a:r>
            <a:endParaRPr lang="zh-CN" altLang="en-US" sz="2000" dirty="0">
              <a:sym typeface="+mn-ea"/>
            </a:endParaRPr>
          </a:p>
          <a:p>
            <a:pPr marL="457200" indent="508000" fontAlgn="auto">
              <a:lnSpc>
                <a:spcPct val="150000"/>
              </a:lnSpc>
              <a:spcBef>
                <a:spcPts val="1000"/>
              </a:spcBef>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实验器材：传送带。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以小组的形式完成实验。</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6" name="图片 5" descr="girls-on-desk-looking-at-notebook-159823"/>
          <p:cNvPicPr>
            <a:picLocks noChangeAspect="1"/>
          </p:cNvPicPr>
          <p:nvPr/>
        </p:nvPicPr>
        <p:blipFill>
          <a:blip r:embed="rId1"/>
          <a:stretch>
            <a:fillRect/>
          </a:stretch>
        </p:blipFill>
        <p:spPr>
          <a:xfrm>
            <a:off x="4469765" y="4425950"/>
            <a:ext cx="3252470" cy="2165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ECB019B1-382A-4266-B25C-5B523AA43C14-1" descr="qt_temp"/>
          <p:cNvPicPr>
            <a:picLocks noChangeAspect="1"/>
          </p:cNvPicPr>
          <p:nvPr/>
        </p:nvPicPr>
        <p:blipFill>
          <a:blip r:embed="rId1"/>
          <a:srcRect t="8659" b="11448"/>
          <a:stretch>
            <a:fillRect/>
          </a:stretch>
        </p:blipFill>
        <p:spPr>
          <a:xfrm>
            <a:off x="3937000" y="1063625"/>
            <a:ext cx="4318000" cy="4528820"/>
          </a:xfrm>
          <a:prstGeom prst="rect">
            <a:avLst/>
          </a:prstGeom>
        </p:spPr>
      </p:pic>
      <p:sp>
        <p:nvSpPr>
          <p:cNvPr id="3" name="文本框 2"/>
          <p:cNvSpPr txBox="1"/>
          <p:nvPr/>
        </p:nvSpPr>
        <p:spPr>
          <a:xfrm>
            <a:off x="5581015" y="5678805"/>
            <a:ext cx="1253490" cy="614045"/>
          </a:xfrm>
          <a:prstGeom prst="rect">
            <a:avLst/>
          </a:prstGeom>
          <a:noFill/>
        </p:spPr>
        <p:txBody>
          <a:bodyPr wrap="square" rtlCol="0">
            <a:spAutoFit/>
          </a:bodyPr>
          <a:p>
            <a:r>
              <a:rPr lang="zh-CN" altLang="en-US" sz="1600">
                <a:latin typeface="思源黑体 CN Light" panose="020B0300000000000000" charset="-122"/>
                <a:ea typeface="思源黑体 CN Light" panose="020B0300000000000000" charset="-122"/>
              </a:rPr>
              <a:t>编程逻辑图（流程图</a:t>
            </a:r>
            <a:r>
              <a:rPr lang="zh-CN" altLang="en-US">
                <a:latin typeface="思源黑体 CN Light" panose="020B0300000000000000" charset="-122"/>
                <a:ea typeface="思源黑体 CN Light" panose="020B0300000000000000" charset="-122"/>
              </a:rPr>
              <a:t>）</a:t>
            </a:r>
            <a:endParaRPr lang="zh-CN" altLang="en-US">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4" name="C9F754DE-2CAD-44b6-B708-469DEB6407EB-2" descr="qt_temp"/>
          <p:cNvPicPr>
            <a:picLocks noChangeAspect="1"/>
          </p:cNvPicPr>
          <p:nvPr/>
        </p:nvPicPr>
        <p:blipFill>
          <a:blip r:embed="rId1"/>
          <a:stretch>
            <a:fillRect/>
          </a:stretch>
        </p:blipFill>
        <p:spPr>
          <a:xfrm>
            <a:off x="1066800" y="1871345"/>
            <a:ext cx="10058400" cy="3114675"/>
          </a:xfrm>
          <a:prstGeom prst="rect">
            <a:avLst/>
          </a:prstGeom>
        </p:spPr>
      </p:pic>
      <p:sp>
        <p:nvSpPr>
          <p:cNvPr id="6" name="文本框 5"/>
          <p:cNvSpPr txBox="1"/>
          <p:nvPr/>
        </p:nvSpPr>
        <p:spPr>
          <a:xfrm>
            <a:off x="5633403" y="5091430"/>
            <a:ext cx="1036955" cy="337185"/>
          </a:xfrm>
          <a:prstGeom prst="rect">
            <a:avLst/>
          </a:prstGeom>
          <a:noFill/>
        </p:spPr>
        <p:txBody>
          <a:bodyPr wrap="square" rtlCol="0">
            <a:spAutoFit/>
          </a:bodyPr>
          <a:p>
            <a:pPr algn="l">
              <a:buClrTx/>
              <a:buSzTx/>
              <a:buFontTx/>
            </a:pPr>
            <a:r>
              <a:rPr lang="zh-CN" altLang="en-US" sz="1600">
                <a:latin typeface="思源黑体 CN Light" panose="020B0300000000000000" charset="-122"/>
                <a:ea typeface="思源黑体 CN Light" panose="020B0300000000000000" charset="-122"/>
              </a:rPr>
              <a:t>思维导图</a:t>
            </a:r>
            <a:endParaRPr lang="zh-CN" altLang="en-US" sz="1600">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2" name="矩形 1"/>
          <p:cNvSpPr/>
          <p:nvPr/>
        </p:nvSpPr>
        <p:spPr>
          <a:xfrm>
            <a:off x="1016000" y="1666240"/>
            <a:ext cx="4827270" cy="46113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以小组的形式讨论 5分钟，确定程序的功能，而非盲目开始。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胆大心细，碰见程序出错，需要镇定，查看错误提示，根据错误提示查找正确答案。</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注意标点符号等中英文状态，需要使用英文状态的标点符号输入。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battle-board-game-challenge-chess-209640"/>
          <p:cNvPicPr>
            <a:picLocks noChangeAspect="1"/>
          </p:cNvPicPr>
          <p:nvPr/>
        </p:nvPicPr>
        <p:blipFill>
          <a:blip r:embed="rId1"/>
          <a:stretch>
            <a:fillRect/>
          </a:stretch>
        </p:blipFill>
        <p:spPr>
          <a:xfrm>
            <a:off x="6662420" y="2063750"/>
            <a:ext cx="4821555" cy="3239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bldLvl="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326640"/>
            <a:ext cx="5732780" cy="19481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同学们知道采摘下来的果实要运往哪里吗？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 name="文本框 5"/>
          <p:cNvSpPr txBox="1"/>
          <p:nvPr/>
        </p:nvSpPr>
        <p:spPr>
          <a:xfrm>
            <a:off x="996950" y="1712595"/>
            <a:ext cx="1097280" cy="460375"/>
          </a:xfrm>
          <a:prstGeom prst="rect">
            <a:avLst/>
          </a:prstGeom>
          <a:noFill/>
        </p:spPr>
        <p:txBody>
          <a:bodyPr wrap="none" rtlCol="0">
            <a:spAutoFit/>
          </a:bodyPr>
          <a:p>
            <a:pPr algn="l"/>
            <a:r>
              <a:rPr lang="zh-CN" altLang="en-US" sz="2400">
                <a:solidFill>
                  <a:srgbClr val="1F3964"/>
                </a:solidFill>
                <a:latin typeface="思源黑体 CN Normal" panose="020B0400000000000000" charset="-122"/>
                <a:ea typeface="思源黑体 CN Normal" panose="020B0400000000000000" charset="-122"/>
              </a:rPr>
              <a:t>思考：</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3" name="图片 2" descr="b75587032e810f5a51b629c4a0e54637"/>
          <p:cNvPicPr>
            <a:picLocks noChangeAspect="1"/>
          </p:cNvPicPr>
          <p:nvPr/>
        </p:nvPicPr>
        <p:blipFill>
          <a:blip r:embed="rId1"/>
          <a:stretch>
            <a:fillRect/>
          </a:stretch>
        </p:blipFill>
        <p:spPr>
          <a:xfrm>
            <a:off x="7146925" y="579120"/>
            <a:ext cx="3747135" cy="2342515"/>
          </a:xfrm>
          <a:prstGeom prst="rect">
            <a:avLst/>
          </a:prstGeom>
        </p:spPr>
      </p:pic>
      <p:sp>
        <p:nvSpPr>
          <p:cNvPr id="7" name="文本框 6"/>
          <p:cNvSpPr txBox="1"/>
          <p:nvPr/>
        </p:nvSpPr>
        <p:spPr>
          <a:xfrm>
            <a:off x="7981633" y="2933700"/>
            <a:ext cx="2077720" cy="368300"/>
          </a:xfrm>
          <a:prstGeom prst="rect">
            <a:avLst/>
          </a:prstGeom>
          <a:noFill/>
        </p:spPr>
        <p:txBody>
          <a:bodyPr wrap="square" rtlCol="0">
            <a:spAutoFit/>
          </a:bodyPr>
          <a:p>
            <a:r>
              <a:rPr lang="zh-CN" altLang="en-US">
                <a:solidFill>
                  <a:schemeClr val="tx1"/>
                </a:solidFill>
                <a:latin typeface="思源黑体 CN Light" panose="020B0300000000000000" charset="-122"/>
                <a:ea typeface="思源黑体 CN Light" panose="020B0300000000000000" charset="-122"/>
              </a:rPr>
              <a:t>会不会拿去晒干它？</a:t>
            </a:r>
            <a:endParaRPr lang="zh-CN" altLang="en-US">
              <a:solidFill>
                <a:schemeClr val="tx1"/>
              </a:solidFill>
              <a:latin typeface="思源黑体 CN Light" panose="020B0300000000000000" charset="-122"/>
              <a:ea typeface="思源黑体 CN Light" panose="020B0300000000000000" charset="-122"/>
            </a:endParaRPr>
          </a:p>
        </p:txBody>
      </p:sp>
      <p:pic>
        <p:nvPicPr>
          <p:cNvPr id="10" name="图片 9" descr="71c23f4bc5c369e0d2fa605e41d45617"/>
          <p:cNvPicPr>
            <a:picLocks noChangeAspect="1"/>
          </p:cNvPicPr>
          <p:nvPr/>
        </p:nvPicPr>
        <p:blipFill>
          <a:blip r:embed="rId2"/>
          <a:stretch>
            <a:fillRect/>
          </a:stretch>
        </p:blipFill>
        <p:spPr>
          <a:xfrm>
            <a:off x="7176770" y="3633470"/>
            <a:ext cx="3716655" cy="2320290"/>
          </a:xfrm>
          <a:prstGeom prst="rect">
            <a:avLst/>
          </a:prstGeom>
        </p:spPr>
      </p:pic>
      <p:sp>
        <p:nvSpPr>
          <p:cNvPr id="11" name="文本框 10"/>
          <p:cNvSpPr txBox="1"/>
          <p:nvPr/>
        </p:nvSpPr>
        <p:spPr>
          <a:xfrm>
            <a:off x="7892098" y="5949315"/>
            <a:ext cx="2286000" cy="368300"/>
          </a:xfrm>
          <a:prstGeom prst="rect">
            <a:avLst/>
          </a:prstGeom>
          <a:noFill/>
        </p:spPr>
        <p:txBody>
          <a:bodyPr wrap="square" rtlCol="0">
            <a:spAutoFit/>
          </a:bodyPr>
          <a:p>
            <a:pPr algn="l">
              <a:buClrTx/>
              <a:buSzTx/>
              <a:buFontTx/>
            </a:pPr>
            <a:r>
              <a:rPr lang="zh-CN" altLang="en-US">
                <a:solidFill>
                  <a:schemeClr val="tx1"/>
                </a:solidFill>
                <a:latin typeface="思源黑体 CN Light" panose="020B0300000000000000" charset="-122"/>
                <a:ea typeface="思源黑体 CN Light" panose="020B0300000000000000" charset="-122"/>
              </a:rPr>
              <a:t>还是说拿去做腌水果？</a:t>
            </a:r>
            <a:endParaRPr lang="zh-CN" altLang="en-US">
              <a:solidFill>
                <a:schemeClr val="tx1"/>
              </a:solidFill>
              <a:latin typeface="思源黑体 CN Light" panose="020B0300000000000000" charset="-122"/>
              <a:ea typeface="思源黑体 CN Light" panose="020B0300000000000000" charset="-122"/>
            </a:endParaRPr>
          </a:p>
        </p:txBody>
      </p:sp>
      <p:pic>
        <p:nvPicPr>
          <p:cNvPr id="14" name="图片 13" descr="20190621小学版人物集合-小飞_26"/>
          <p:cNvPicPr>
            <a:picLocks noChangeAspect="1"/>
          </p:cNvPicPr>
          <p:nvPr/>
        </p:nvPicPr>
        <p:blipFill>
          <a:blip r:embed="rId3"/>
          <a:stretch>
            <a:fillRect/>
          </a:stretch>
        </p:blipFill>
        <p:spPr>
          <a:xfrm>
            <a:off x="5651500" y="4554855"/>
            <a:ext cx="1086485" cy="1506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7"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descr="C:\Users\lansenboy\Pictures\Camera Roll\close-up-of-human-hand-327533.jpgclose-up-of-human-hand-327533"/>
          <p:cNvPicPr>
            <a:picLocks noChangeAspect="1"/>
          </p:cNvPicPr>
          <p:nvPr/>
        </p:nvPicPr>
        <p:blipFill>
          <a:blip r:embed="rId1"/>
          <a:srcRect/>
          <a:stretch>
            <a:fillRect/>
          </a:stretch>
        </p:blipFill>
        <p:spPr>
          <a:xfrm>
            <a:off x="4064635" y="3647123"/>
            <a:ext cx="4062730" cy="2538730"/>
          </a:xfrm>
          <a:prstGeom prst="rect">
            <a:avLst/>
          </a:prstGeom>
        </p:spPr>
      </p:pic>
      <p:sp>
        <p:nvSpPr>
          <p:cNvPr id="4" name="矩形 3"/>
          <p:cNvSpPr/>
          <p:nvPr/>
        </p:nvSpPr>
        <p:spPr>
          <a:xfrm>
            <a:off x="1016000" y="1475105"/>
            <a:ext cx="10160000" cy="20173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了传送带的一些相关知识，并探索了如何将传送带应用在农场中。虽然传送带的控制看似非常简单，但是我们下节课将尝试将传送带和我们之前学习的机械臂进行联动，这对于同学们来说将是一个不小的挑战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课后实验&amp;思考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7614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a:t>
            </a: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和朋友分享今天了解到的关于传送带的知识。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a:t>
            </a: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和朋友分享今天自己设计的传送带。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FreeOwl-小飞形象设计"/>
          <p:cNvPicPr>
            <a:picLocks noChangeAspect="1"/>
          </p:cNvPicPr>
          <p:nvPr/>
        </p:nvPicPr>
        <p:blipFill>
          <a:blip r:embed="rId1"/>
          <a:stretch>
            <a:fillRect/>
          </a:stretch>
        </p:blipFill>
        <p:spPr>
          <a:xfrm>
            <a:off x="5381625" y="4203065"/>
            <a:ext cx="1428750" cy="1593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4020" y="3014345"/>
            <a:ext cx="6283960" cy="829945"/>
          </a:xfrm>
          <a:prstGeom prst="rect">
            <a:avLst/>
          </a:prstGeom>
          <a:noFill/>
        </p:spPr>
        <p:txBody>
          <a:bodyPr wrap="square" rtlCol="0">
            <a:spAutoFit/>
          </a:bodyPr>
          <a:p>
            <a:pPr algn="ctr"/>
            <a:r>
              <a:rPr lang="zh-CN" altLang="en-US" sz="4800">
                <a:solidFill>
                  <a:srgbClr val="157CD3"/>
                </a:solidFill>
                <a:latin typeface="思源黑体 CN Bold" panose="020B0800000000000000" charset="-122"/>
                <a:ea typeface="思源黑体 CN Bold" panose="020B0800000000000000" charset="-122"/>
              </a:rPr>
              <a:t>感谢您的聆听</a:t>
            </a:r>
            <a:endParaRPr lang="zh-CN" altLang="en-US" sz="4800">
              <a:solidFill>
                <a:srgbClr val="157CD3"/>
              </a:solidFill>
              <a:latin typeface="思源黑体 CN Bold" panose="020B0800000000000000" charset="-122"/>
              <a:ea typeface="思源黑体 CN Bold" panose="020B0800000000000000" charset="-122"/>
            </a:endParaRPr>
          </a:p>
        </p:txBody>
      </p:sp>
      <p:pic>
        <p:nvPicPr>
          <p:cNvPr id="2" name="图片 1" descr="第二章-第二节"/>
          <p:cNvPicPr>
            <a:picLocks noChangeAspect="1"/>
          </p:cNvPicPr>
          <p:nvPr/>
        </p:nvPicPr>
        <p:blipFill>
          <a:blip r:embed="rId1"/>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254250"/>
            <a:ext cx="5477510" cy="38354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采摘的水果当然不会随便处理，一般来说采摘的果实会直接在一个集中点进行装车然后运往市场或者先存储在仓库里。</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那么问题来了：我们要怎么将果实运往车上或者仓库呢？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难道会是人工搬运？费时费力不说，还没有效率，所以通常不会选择人工搬运。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 name="文本框 5"/>
          <p:cNvSpPr txBox="1"/>
          <p:nvPr/>
        </p:nvSpPr>
        <p:spPr>
          <a:xfrm>
            <a:off x="996950" y="124904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5" name="图片 4" descr="769269c51ecc380090675a416c62e723"/>
          <p:cNvPicPr>
            <a:picLocks noChangeAspect="1"/>
          </p:cNvPicPr>
          <p:nvPr/>
        </p:nvPicPr>
        <p:blipFill>
          <a:blip r:embed="rId1"/>
          <a:stretch>
            <a:fillRect/>
          </a:stretch>
        </p:blipFill>
        <p:spPr>
          <a:xfrm>
            <a:off x="7406005" y="1379220"/>
            <a:ext cx="3441065" cy="1970405"/>
          </a:xfrm>
          <a:prstGeom prst="rect">
            <a:avLst/>
          </a:prstGeom>
        </p:spPr>
      </p:pic>
      <p:sp>
        <p:nvSpPr>
          <p:cNvPr id="8" name="文本框 7"/>
          <p:cNvSpPr txBox="1"/>
          <p:nvPr/>
        </p:nvSpPr>
        <p:spPr>
          <a:xfrm>
            <a:off x="7959090" y="1154430"/>
            <a:ext cx="2355850" cy="2646045"/>
          </a:xfrm>
          <a:prstGeom prst="rect">
            <a:avLst/>
          </a:prstGeom>
          <a:noFill/>
        </p:spPr>
        <p:txBody>
          <a:bodyPr wrap="square" rtlCol="0">
            <a:spAutoFit/>
          </a:bodyPr>
          <a:p>
            <a:r>
              <a:rPr lang="zh-CN" altLang="en-US" sz="16600">
                <a:solidFill>
                  <a:srgbClr val="FF0000"/>
                </a:solidFill>
              </a:rPr>
              <a:t>×</a:t>
            </a:r>
            <a:endParaRPr lang="zh-CN" altLang="en-US" sz="16600">
              <a:solidFill>
                <a:srgbClr val="FF0000"/>
              </a:solidFill>
            </a:endParaRPr>
          </a:p>
        </p:txBody>
      </p:sp>
      <p:pic>
        <p:nvPicPr>
          <p:cNvPr id="7" name="图片 6" descr="1dd8265238ec891d1d9e747f4c411b7e"/>
          <p:cNvPicPr>
            <a:picLocks noChangeAspect="1"/>
          </p:cNvPicPr>
          <p:nvPr/>
        </p:nvPicPr>
        <p:blipFill>
          <a:blip r:embed="rId2"/>
          <a:stretch>
            <a:fillRect/>
          </a:stretch>
        </p:blipFill>
        <p:spPr>
          <a:xfrm>
            <a:off x="7758430" y="3743325"/>
            <a:ext cx="2910840" cy="2183765"/>
          </a:xfrm>
          <a:prstGeom prst="rect">
            <a:avLst/>
          </a:prstGeom>
        </p:spPr>
      </p:pic>
      <p:sp>
        <p:nvSpPr>
          <p:cNvPr id="10" name="文本框 9"/>
          <p:cNvSpPr txBox="1"/>
          <p:nvPr/>
        </p:nvSpPr>
        <p:spPr>
          <a:xfrm>
            <a:off x="8100060" y="3557270"/>
            <a:ext cx="2461895" cy="2646045"/>
          </a:xfrm>
          <a:prstGeom prst="rect">
            <a:avLst/>
          </a:prstGeom>
          <a:noFill/>
        </p:spPr>
        <p:txBody>
          <a:bodyPr wrap="square" rtlCol="0">
            <a:spAutoFit/>
          </a:bodyPr>
          <a:p>
            <a:r>
              <a:rPr lang="zh-CN" altLang="en-US" sz="16600">
                <a:solidFill>
                  <a:srgbClr val="FF0000"/>
                </a:solidFill>
              </a:rPr>
              <a:t>×</a:t>
            </a:r>
            <a:endParaRPr lang="zh-CN" altLang="en-US" sz="166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2"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P spid="8" grpId="1"/>
      <p:bldP spid="10" grpId="0"/>
      <p:bldP spid="8"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9373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首先我们来进行一个简单的小活动：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接下来我们再请第一排的同学把粉笔传给第二排的同学，第二排的同学再把粉笔传下去，一直传到最后一排。</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ef63140b4f5bed4b8b1167b729604bfa"/>
          <p:cNvPicPr>
            <a:picLocks noChangeAspect="1"/>
          </p:cNvPicPr>
          <p:nvPr/>
        </p:nvPicPr>
        <p:blipFill>
          <a:blip r:embed="rId1"/>
          <a:stretch>
            <a:fillRect/>
          </a:stretch>
        </p:blipFill>
        <p:spPr>
          <a:xfrm>
            <a:off x="4036695" y="3648075"/>
            <a:ext cx="4118610" cy="2748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5082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同学们应该都发现了，这样不仅省时省力，效率也高，不同组还能同时进行同样的动作。这就是传送带的简单应用了。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而我们接下来的课程中也会探究传送带和小车要如何在农场中发挥作用，今天我们先一起来了解一下传送带吧！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1beab5dff1f73e4566255f894a85b832"/>
          <p:cNvPicPr>
            <a:picLocks noChangeAspect="1"/>
          </p:cNvPicPr>
          <p:nvPr/>
        </p:nvPicPr>
        <p:blipFill>
          <a:blip r:embed="rId1"/>
          <a:stretch>
            <a:fillRect/>
          </a:stretch>
        </p:blipFill>
        <p:spPr>
          <a:xfrm>
            <a:off x="4889500" y="4305935"/>
            <a:ext cx="2413000" cy="2127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一、什么是传送带</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了解传送带发展历史</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1742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传送带就是将物体从A点运送到B点的固定通道，在生活中传送带也有各种各样的应用，那么我们首先就从传送带的发展历史来了解它吧！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中国古代的高转筒车和水转的翻车，是现代斗式提升机和刮板输送机的雏形。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7" name="文本框 6"/>
          <p:cNvSpPr txBox="1"/>
          <p:nvPr/>
        </p:nvSpPr>
        <p:spPr>
          <a:xfrm>
            <a:off x="3434080" y="6237605"/>
            <a:ext cx="1205230" cy="368300"/>
          </a:xfrm>
          <a:prstGeom prst="rect">
            <a:avLst/>
          </a:prstGeom>
          <a:noFill/>
        </p:spPr>
        <p:txBody>
          <a:bodyPr wrap="square" rtlCol="0">
            <a:spAutoFit/>
          </a:bodyPr>
          <a:p>
            <a:r>
              <a:rPr lang="zh-CN" altLang="en-US">
                <a:latin typeface="思源黑体 CN Light" panose="020B0300000000000000" charset="-122"/>
                <a:ea typeface="思源黑体 CN Light" panose="020B0300000000000000" charset="-122"/>
              </a:rPr>
              <a:t>高转筒车</a:t>
            </a:r>
            <a:endParaRPr lang="zh-CN" altLang="en-US">
              <a:latin typeface="思源黑体 CN Light" panose="020B0300000000000000" charset="-122"/>
              <a:ea typeface="思源黑体 CN Light" panose="020B0300000000000000" charset="-122"/>
            </a:endParaRPr>
          </a:p>
        </p:txBody>
      </p:sp>
      <p:pic>
        <p:nvPicPr>
          <p:cNvPr id="4" name="图片 3"/>
          <p:cNvPicPr>
            <a:picLocks noChangeAspect="1"/>
          </p:cNvPicPr>
          <p:nvPr/>
        </p:nvPicPr>
        <p:blipFill>
          <a:blip r:embed="rId1"/>
          <a:stretch>
            <a:fillRect/>
          </a:stretch>
        </p:blipFill>
        <p:spPr>
          <a:xfrm>
            <a:off x="3197860" y="3903345"/>
            <a:ext cx="1467485" cy="2248535"/>
          </a:xfrm>
          <a:prstGeom prst="rect">
            <a:avLst/>
          </a:prstGeom>
        </p:spPr>
      </p:pic>
      <p:pic>
        <p:nvPicPr>
          <p:cNvPr id="5" name="图片 4"/>
          <p:cNvPicPr>
            <a:picLocks noChangeAspect="1"/>
          </p:cNvPicPr>
          <p:nvPr/>
        </p:nvPicPr>
        <p:blipFill>
          <a:blip r:embed="rId2"/>
          <a:stretch>
            <a:fillRect/>
          </a:stretch>
        </p:blipFill>
        <p:spPr>
          <a:xfrm>
            <a:off x="6081395" y="3825240"/>
            <a:ext cx="2914015" cy="2206625"/>
          </a:xfrm>
          <a:prstGeom prst="rect">
            <a:avLst/>
          </a:prstGeom>
        </p:spPr>
      </p:pic>
      <p:sp>
        <p:nvSpPr>
          <p:cNvPr id="10" name="文本框 9"/>
          <p:cNvSpPr txBox="1"/>
          <p:nvPr/>
        </p:nvSpPr>
        <p:spPr>
          <a:xfrm>
            <a:off x="6744970" y="6234430"/>
            <a:ext cx="1660525" cy="368300"/>
          </a:xfrm>
          <a:prstGeom prst="rect">
            <a:avLst/>
          </a:prstGeom>
          <a:noFill/>
        </p:spPr>
        <p:txBody>
          <a:bodyPr wrap="square" rtlCol="0">
            <a:spAutoFit/>
          </a:bodyPr>
          <a:p>
            <a:pPr algn="l">
              <a:buClrTx/>
              <a:buSzTx/>
              <a:buFontTx/>
            </a:pPr>
            <a:r>
              <a:rPr lang="zh-CN" altLang="en-US">
                <a:latin typeface="思源黑体 CN Light" panose="020B0300000000000000" charset="-122"/>
                <a:ea typeface="思源黑体 CN Light" panose="020B0300000000000000" charset="-122"/>
              </a:rPr>
              <a:t>水转翻车</a:t>
            </a:r>
            <a:endParaRPr lang="zh-CN" altLang="en-US">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P spid="7" grpId="0"/>
      <p:bldP spid="7" grpId="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了解传送带发展历史</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46431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17世纪中，美国开始应用架空索道传送散状物料。</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19世纪中叶，各种现代结构的传送带输送机相继出现。</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1868年，在英国出现了皮带式传送带输送机。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1887年，在美国出现了螺旋输送机。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1905年，在瑞士出现了钢带式输送机。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1906年，在英国和德国出现了惯性输送机。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1913年，福特应用传送带技术安装了第一条汽车流水生产线，使产量激增。</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tags/tag1.xml><?xml version="1.0" encoding="utf-8"?>
<p:tagLst xmlns:p="http://schemas.openxmlformats.org/presentationml/2006/main">
  <p:tag name="PA" val="v4.0.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0OTA3ODQ3NTA4OCIsCiAgICJJbWFnZSIgOiAiaVZCT1J3MEtHZ29BQUFBTlNVaEVVZ0FBQVlBQUFBSDRDQVlBQUFCRHRqb1RBQUFBQ1hCSVdYTUFBQXNUQUFBTEV3RUFtcHdZQUFBZ0FFbEVRVlI0bk8zZGVYeFU1YjNIOGUrWkxCUXFDYklGa0lJWFVOdWltTXdRQW9Lb3FLMExpd3FJUzFCVVpMR0s5ZDdyVm13RnlsVUVhaFhFZ0JkcmJCQVhwQW9FVUc1UndJMEFrNEFMaWcxVXRDVWtJQ1F4UURMSnpIUC9nQmt6SkVEWTVreHlQdS9YaXhjenp6eG41cGVaWjg1M3puUE9uSkVBQUFBQUFBQUFBQUFBQUFBQUFBQUFBQUFBQUFBQUFBQUFBQUFBQUFBQUFBQUFBQUFBQUFBQUFBQUFBQUFBQUFBQUFBQUFBQUFBQUFBQUFBQUFBQUFBQUFBQUFBQUFBQUFBQUFBQUFBQUFBQUFBQUFBQUFBQUFBQUFBQUFBQUFBQUFBQUFBQUFBQUFJRERXWFlYQU9EbzB0TFNFaW9yS3dkTDZpdXB1NlEya3M2VUZHTnJZZEhETDJtdnBKMlNOa2hhRXhjWHR6QW5KNmZVM3JLaUh3RUFSS20wdExRa244LzN1R1ZadDB0cVluYzk5Y3grWTh6TDhmSHhFM055Y2dydExpWmFFUUJBRlBKNFBMY1lZK1pJT3NPeUxQWHMyVk45Ky9iVitlZWZyelp0MmlnaElVR3hzYkYybHhrVnFxcXFWRnBhcXAwN2Qrcnp6ei9YbWpWcnRIYnRXaGxqSktuTXNxelJYcTkzdnQxMVJpTUNBSWd1bHR2dC9vT2tDWkxVdjM5L2pSa3pSbTNidHJXM3FucW1vS0JBczJmUFZuWjJ0aVRKc3F6SHZWN3ZIeVVaZXl1TExnUUFFQ1c2ZHUwYTM2aFJveGNscFRkcTFNaE1tVExGNnR1M3I5MWwxV3RyMXF6Ukk0ODhZaW9xS2l4SldSVVZGU08vK09JTG45MTFSUXQySWdGUjRtYy8rOWwwU2FOYXRHaWhqSXdNcTN2MzduYVhWTzkxN05oUkYxMTBrYlY2OVdvZE9IRGd3dGpZMkRNS0NncmV0YnV1YU1FV0FCQUZVbEpTQmxxV3RhaFpzMlltS3l2TGF0ZXVuZDBsTlNnN2R1elE4T0hEVFhGeHNTVnBZRzV1N2hLN2E0b0diQUVBTmt0TlRmMlpNZVpkU1kyblRwMXFkZTNhMWU2U0dweW1UWnVxUzVjdTF2TGx5eVhwcXZidDI4L2ZzV09INHc4VGRkbGRBT0IwZnI4L1E5S1o2ZW5wNnQyN3Q5M2xORmk5ZS9mV3JiZmVLa2xuSG5yT0hZOHBJTUJHeWNuSnFTNlhhMTJIRGgzMCt1dXZLejQrM3U2U0dqU2Z6NmRodzRicDIyKy9sVEVtTlM4dmI0UGROZG1KTFFEQVJpNlg2ekZKR2pGaUJDdi9DSWlQajlmdHQ5OHU2Y2ZuM3NuWUFnQnNrcHljbk94eXVmS1NrcEswYU5FaXhjWEYyVjJTSTFSV1Ztcmd3SUVxS2lxU01TWTVMeTl2azkwMTJZVXRBTUFtTHBmclBrbEtUMDluNVI5QmNYRnhTazlQbHlSWmxqWE81bkpzUlFBQU5yajAwa3RqSlExeXVWenEzNysvM2VVNHpvQUJBK1J5dVNScDROQ2hReDE3TkNRQkFOaWdwS1RrSWtrdGtwT1RsWkNRWUhjNWpwT1FrS0FMTDd4UWtscHUzYnIxSXJ2cnNRc0JBTmpBc3F6ckpJbFRQZGduK053SFh3c25JZ0FBZXd5UUNBQTdCWjk3WTh4QW0wdXhEUUVBUkZoeWNuSXpTVjJhTjIrdWpoMDcybDJPWTNYczJGRm5ubm1tSkhYeGVEeUpkdGRqQndJQWlMQ1ltSmp6SmFsVHAwNTJsK0pvbG1XRlhnUExzczYzdVJ4YkVBQkE1SFdUcE02ZE85dGRoK01GWHdOalREZWJTN0VGQVFCRTNnVlN3OWtDOFB2OWV2enh4eFVJQk1MYTkrL2Zyd2tUSnFpaW9zS215bzR0R0FDQlFPQUNtMHV4QmI4cEIwU1lNZVljU1ZFMy8vLzIyMi9yajMvOFk1MzdlNzFlU2RMT25UdVZrNU1UUEs0K1pONjhlYXFvcUZDalJvMU9hWjJuVW9jT0hTUkpsbVdkWTNNcHRpQUFnTWhySmlucWp2OGZOR2lRQmd3WUlFbnEwYU9IVnE5ZXJjYU5HNGR1cjYxTmtyNzc3cnNhV3pNN2R1elFhNis5cG5uejVpa1FDR2preUpHYU9uV3FXclpzZWZyL2tPTlE3VFZvWm1jZGRpRUFnTWhMbEtTZi92U25kdGNSeHJJc3hjVDgrS1ZZbDhzVmRyMjJ0anZ1dUVPYk4yK1daVm5xMDZlUERodzRvUFhyMTJ2U3BFbEtUMDlYOElkdEJnMGFwT25UcDJ2S2xDbVIrV1BxcU5wcjRNaWpnQWdBSVBLaU1nQk94RXN2dmFUSEgzOWNhV2xwdXZMS0svV3JYLzFLVTZkTzFmcjE2K1gzKy9YKysrL3JoeDkrMEw1OSsxUmFXcXBObXpZRnY0RWJGUWdBQUpIV1lBSkFrclpzMmFJNzc3eFRoWVdGYXRldW5hNjQ0Z3FkYzg0NWF0Kyt2VnEyYktubXpac3JNVEZSaXhjdjFvc3Z2cWdaTTJiWVhYTElHV2VjRWJ4SUFBQndMby9IRTNiOTRvc3ZydEduZXR1b1VhTTBmUGh3ZmYvOTkrclFvWU5Xcmx5cGM4ODlWOTI3ZDFkdFAyaC85ZFZYNi9MTEx6LzFoZU9FRVFCQTVKVklhclZ2Mzc2bytoR1k0RkU5UHA5UHZYcjEwcnAxNjhMbSt6MGVqejc0NEFNMWFkSWsxTFpwMHlZMWJkcFVaV1ZsK3VTVFQwSWg0dkY0MUxwMTY3RDdMeTR1MWllZmZCS0J2NlR1eXNyS2doZEw3S3pETGdRQUVIbWhBRGgwS29Lb3NtdlhMaVVrSk5UWUFWeWJDeSs4VU5kY2M0MXV2LzEybFpXVjZiZS8vYTJrZzcrOGRlZ0gyRU42OWVwMVd1bzlHZnYyN1F0ZWRHUUE4RVV3SVBKS3BMQ1ZUMVJadTNhdHVuYnRXdWYrSTBlT1ZKczJiZVR6K2ZUUGYvN3pORloyNmhFQUFDS3RXSkpLUzB2dHJxT0diZHUyS1NNalF6ZmZmSE9kbDNuNzdiZFZYRnlzTVdQR2FPellzZHEyYmR0cHJQRFVxdllhRk50WmgxMllBZ0lpekxLc2Z4aGpMdCsrZmJ0U1UxUHRMaWRrMGFKRmV2cnBwelZxMUNqMTd0MjdUc3U4K3VxcmV1T05OelJuemh5MWJ0MWEzYnAxVTZkT25WUlpXYWxCZ3dhZDVvcFAzcmZmZml0Sk1zYjh3K1pTYkVFQUFKSDNtYVNvKzZTY2xKU2taNTU1UmlrcEtiWGVQbXJVcUJxL1hYejIyV2RyN3R5NWF0R2loU1RwbDcvOHBhU0RSd3Y5K2M5L0R1djd3QU1QbklhcVQ4N1dyVnNsU1M2WDZ6T2JTN0dGWlhjQmdOTjRQSjQreHBnUHVuZnZyamx6NXRoZGpxT05HalZLWHE5WExwZXJ6NFlOR3o2eXU1NUlZeDhBRUdGK3YvOXpLZnEyQUp6R0dCTjZEWXd4bjl0Y2ppMElBQ0RDTm03Y1dDd3BmOCtlUGRxK2ZidmQ1VGpXOXUzYnRYZnZYa25LOTNxOUhBVUVJR0tXU05LYU5XdnNyc094Z3MrOVpWbUxiUzdGTmdRQVlBTmp6TnNTQVdDbjRITWZmQzJjaUFBQWJKQ1ltUGl4cE4wYk4yNk15dThETkhUQk01TksydDI1YytlUDdhN0hMZ1FBWUlOVnExWlZTVm9jQ0FTVW5aMXRkem1PczJUSmt1QlBXQzVlc0dDQjMrNTY3RUlBQURZSkJBSXpwWU0vblZoWldXbDNPWTdoOC9rMGI5NDhTWkl4Sm5yT1RXMERBZ0N3eWNhTkd6ZEtXbHhZV0tobHk1YlpYWTVqTEZ1MlRFVkZSYklzYTFGZVh0NG11K3V4RXdFQTJNZ1k4MGRKeXN6TWxNL25zN3VjQnMvbjgrbmxsMStXOU9OejcyVEhQdDhyZ05ObTU4NmRPOXEyYlp0YVVsSnlia1ZGUlZTZU1ya2hlZmJaWi9YaGh4OUswdExjM053LzJWMlAzZGdDQUd3V0V4TXpWdExlZWZQbTZhT1BISGMyZ29qNTZLT1A5TW9ycjBqUzNxcXFxakYyMXhNTk9CY1FFQVhjYnZjQVNZdWJOV3Rtc3JLeXJIYnQydGxkVW9PeVk4Y09EUjgrM0JRWEYxdVNCdWJtNWk2eHU2Wm93QlFRRUFVS0NncStidHUyYmJQeTh2SmVLMWFza01malVhdFdyZXd1cTBIWXZIbXpSbzhlcmIxNzkxcVMvcHlibXp2VDdwcWlCUUVBUklubXpadS9IeHNiZS9hQkF3Y3VYTFpzbVRubm5IT3NqaDA3MmwxV3ZiWm16UnFOR3pmT2xKV1ZXWkt5S2lvcXh1M2F0Y3V4eC8wZmppa2dJTHBZSG8vbjk4YVlpWkowN2JYWGF1ellzV3JidHEzZGRkVXJCUVVGeXNqSTBOS2xTeVZKbG1YOXdldjFUcFprN0swc3VoQUFRQlR5ZUR5M0dHUG1TRHJEc2l6MTdObFRGMTk4c1M2NDRBSzFhZE5HQ1FrSmlvM2w5NXdrcWFxcVNxV2xwZHE1YzZjKysrd3pmZkRCQjFxN2RxMk1NWkpVWmxuV2FLL1hPOS91T3FNUkFRQkVxYlMwdEtUS3lzby9TQm9ocVluTjVkUTMreVZseHNYRlRjckp5U20wdTVob1JRQUFVUzR0TFMyaHNySnlzS1NMSlhXWDFFWlNjN0VQTDhndmFZK2tuWkkyU1BvZ0xpNXVZVTVPRG1mWkE0RFR3ZTEyRzdmYnpaeDZQY1lYd1FEQW9RZ0FBSEFvQWdBQUhJb0FBQUNISWdBQXdLRUlBQUJ3S0FJQUFCeUtBQUFBaHlJQUFNQ2hDQUFBY0NnQ0FBQWNpZ0FBQUljaUFBREFvUWdBQUhBb0FnQUFISW9BQUFDSElnQUF3S0VJQUFCd0tBSUFBQnlLQUFBQWh5SUFBTUNoQ0FBQWNDZ0NBQUFjaWdBQUFJY2lBQURBb1FnQUFIQW9BZ0FBSElvQUFBQ0hJZ0FBd0tFSUFBQndLQUlBQUJ6S3Nyc0FBTkd2VzdkdTdXTmpZeDg3ckhuMG9mL25WRytzcXFxYS9PbW5uLzRyTXBYaFpCQUFBSTVwNk5DaE1mbjUrZisyTEN2cGFQMk1NWVZkdW5RNWE4R0NCZjVJMVlZVEYyTjNBUUNpMytiTm04MVpaNTNWV1ZMM1kzVE5Xcmx5WlhZa2FzTEpZeDhBZ0RvSkJBSUw2OUN0TG4wUUpRZ0FBSFhpY3JsV0cyUDJIS1hMOTRtSmlhc2pWaEJPR2dFQW9FNjhYbStsWlZtTGp0SmwwYXBWcTZvaVZoQk9HZ0VBb000c3l6cmlGSS9MNVdMNnA1NGhBQURVV1VsSnlkOGxsZFp5VTJseGNmSEtTTmVEazBNQUFLaXovUHo4Q21OTWJVZjVMTW5QejYrSWVFRTRLUVFBZ09OeWhHa2dwbi9xSVFJQXdIR3hMT3NkU2Z1ck5lMjNMT3RkdStyQmlTTUFBQndYcjllN1g5THk0SFhMc3BZZGFrTTlRd0FBT0c3R21OQ1VUeDIvSUlZb1JBQUFPRzd4OGZGTGc1ZWJOR215OUdoOUFRQU5qTnZ0WHVKMnV4ZmJYUWRPWEt6ZEJRQ290eFphbG1Yc0xnSW5ybDZmRGpvbEpTWEhzcXdlZHRlQkh4bGpWdVhsNVYxbWR4M1JqSEViZlp3NmJ1djFQZ0RlUk5ISHNxeEw3YTRoMmpGdW80OVR4MjJEbUFMeWVyMTJsd0JKSG8vSDdoTHFGY1p0ZEhEeXVLM1hXd0FBZ0JOSEFBQ0FReEVBQU9CUUJBQUFPQlFCQUFBT1JRQUFnRU1SQUFEZ1VBUUFBRGdVQVFBQURrVUFBSUJERVFBQTRGQUVBQUE0RkFFQUFBNUZBQUNBUXhFQUFPQlFCQUFBT0JRQkFBQU9SUUFBZ0VNUkFBRGdVQVFBQURnVUFRQUFEa1VBQUlCREVRQUE0RkFFQUFBNEZBRUFBQTVGQUFDQVF4RUFBT0JRQk1BcHRtVEpFdmw4dnFQMktTb3EwcE5QUGhuV05uSGlSQlVXRnRiYS80c3Z2cEF4Sm5ROUp5ZEgrZm41WVgzV3JGbFQ2K1BlZXV1dGtxUkFJS0RiYnJ1dFJudTBTVWxKNldoM0RmVkpTVWxKamRlOW9LQkF5NVl0TytweW4zMzJXWTIyTFZ1MjZNQ0JBMGRjaG5IYjhCQUFrdDUrKzIxNVBKNDYvenVhalJzMzZ0VlhYejFxbjFXclZxbWdvQ0IwdmFDZ1FDdFhybFRMbGkxcjdUOWp4Z3c5OTl4em9ldmZmZmVkN3I3N2JtM1pza1dTVkZoWXFLZWVla3BsWldVMWx0MitmYnNreVJnVHVseTlQUnE0M2U0dUtTa3BENmVrcE9SWWx2V04zZlhVSjFsWldUVld5aDkrK0tHS2lvcU91dHk5OTk1Ym8yM1pzbVhLek13ODRqS00yNGJIc3J1QWsrRjJ1NDBrZWIzZWs3b2ZZNHdDZ1lBa3FVZVBIbHE5ZXJVYU4yNGN1djN3dHBpWUdFbVMzKzlYang0OTFMWnQyNlBlZjBGQlFWaU5kOTU1cDI2NjZTYk5uejlmaFlXRktpOHZWM2w1dVpvMWF4YTIzUExseXlWSjMzLy92WVlORzZaSEhubEVWMXh4aFNScC92ejUrby8vK0EvMTZ0VkxEejc0b0FZT0hLaUxMNzVZa3RTL2YvL1FmZXpjdVZOdDJyUTU2dVVSSTBab3lKQWh4L09VMVNvWWpybTV1Y2NjVnlrcEtiOTB1VnhEakRHREpYV3JmbHRkbHEvUFR0VzRsUTZPd1h2dXVVZlhYMys5bm4zMldVblM3dDI3YTEwcGp4dzVVb01IRDVZa1hYTEpKVnE5ZXJYR2pSdDMxSlhxb2tXTFFwY1p0dzFQck4wRlJBUExza0lyZFVseXVWeGgxNC9VRnBTZG5YM1UrMDlOVFExZHpzL1AxNlpObXpSbnpoejk2bGUva2lSTm5qeFo3ZHUzMTRnUkkycGR2a1dMRnBvOGViSVNFaEowOWRWWGg5MVdWRlNrMXExYjYvUFBQNWNrWldabWh0WFRwMDhmWldkbnkrLzNxMSsvZnFIYmd1MFJaSGs4bnBSREsvd2JKUDI4K3ZRQVRreE1USXorL09jL0t5NHVUbGRkZFpXKytlWWIvZWxQZjlMTW1UTjE0NDAzNnJYWFhwUEw5ZU9HZnI5Ky9TUkorL2J0VTc5Ky9mVGVlKy9welRmZjFBOC8vS0E3N3JoRDBzRnBtZVhMbDRkdFdUaDQzRFpvQk1BcGNQamdQbHh3NjBLU1hucnBKVWxTWEZ4Y3FHM1RwazI2OXRwcmozb2ZQWHYybFBUanB5dnA0SlpMOSs3ZHc5b085K0dISDBvNnVLSll2WHAxamZiVHpPVjJ1M3NZWTRhNFhLNGJqREgvRVlrSGRab21UWnFFTHMrWk0wZDMzWFdYSkducjFxMDZQR1RmZSs4OVNRZTNBSUtYcjdubUd2M3VkNzlUZVhtNTl1M2JwMmVlZVViVHBrMExXODVoNDlZeENJQ1Q1SEs1ampxUUpXbldyRm1TcEsrLy9qcjBwcE1PQmtkbFphVktTMHYxdTkvOXJ0WmxSNDRjcVZtelpxbWtwS1RHbElFeEp1elRYVkJxYXVvUjUyVVBWMVJVZEVxbUlxcExTVW5wZTJoNjV3WkpaMW1XVldORmREVEJLUkljM1p0dnZxbVpNMmVxckt3czlCcisvZTkvMThhTkcwTjlxaytyeE1mSGgwM3B2UHp5eTJIWGI3bmxsdERsQng5OFVKTDBsNy84UlVWRlJZNFl0MDVFQUVnMWR1d0c1eVNQMURacTFDaU5IajFhVlZWVitzbFBmbkxNKy8vTmIzNGpTWHJoaFJjMGR1elkwRnp0OHVYTDlmTExMMnZidG0yYU9ISGlFWmNmUEhod3FNYnFXeHRWVlZVMTJvSnZvTU5ES2JpLzR2QTNUZlhwcVZQRnNpd1RDQVNNeStVeVRQT2NQa09HRE5HUUlVUEN4dS82OWV0RGx6MGVqN0t6czhPbUxvdUtpdlRsbDErcXZMeGM3NzMzbnY3M2YvOVhMVnEwME9yVnEvWCsrKzlyd29RSk5SNW44dVRKamhpM1RrUUE2TWVkY1Q2ZlQ3MTY5ZEs2ZGV2QzNqUWVqMGNmZlBCQjJLYTJKSldWbFNreE1WSFMwYWVCMnJWcnB4ZGZmRkdqUm8zU3VlZWVHM29qU1ZKZVhwNDJidHhZNi9LMWJWbFViMXV4WW9XbVRwMnF6TXhNSlNVbGhkcURtOHc5ZXZSUWl4WXR3cGF2L2ppN2QrL1c5T25UajFqM2ljck56ZjFBMGdlU0h2QjRQS25HbUNHV1pRMnU2eFJRUTk4Wlo5Y1d6dTdkdXpWczJERDE3TmxUOGZIeFNrNU8xdDEzM3kxSjJyVnJsMzd5azUvb2hodHVDRnZtYjMvN20yUEdyUk1SQU5YczJyVkxDUWtKUjl6WmU3aWRPM2VxWGJ0MmtnNE95dXFmdm9KMjdOaWhzV1BIU3BMT1BmZmNHcmRQblRwVjhmSHhvZXY3OSsvWC9mZmZyMjdkdXRYb1c5MldMVnYwekRQUEtEMDlYV1BIanRYbzBhUDE2MS8vV3RMQitWM3A0S1oyOEkwWC9DUlYvWTNvOFhoQ2ZVK1RnTmZyelpHVUkrbWg3dDI3SndjQ2djR1NCa3Y2K2VsOFlDZXFiV1ZjZlFvb0tTbEpLMWV1bE12bDBpV1hYS0lISG5oQUR6endnSjU2NmltZGVlYVpHalZxbENUcG9ZY2UwcVdYWHFwcnJybEdraVBIcldNUUFOV3NYYnRXWGJ0MnJYUC9MNy84c3RZM1IxMGRPSEJBTjkxMGszcjE2cVV4WThZb1BqNWU5OTU3cjVLVGszWGZmZmVGK2xYZmlieDE2MVl0V0xCQXVibTVtang1c3R4dXR3WU1HS0JISDMxVUd6WnMwUGp4NDArNG50UE1iTml3SVU5U25xVEhEaDBHT3ZqUVVVRVgybHhiZzNENEorL2Fwb0FPVjF4Y3JIZmVlVWMzM0hDRDl1N2RxL3o4ZkgzOTlkZDY0b2tuanJpTXc4WnRnMFlBSExKdDJ6WmxaR1FjZFU3emNLdFhyOWJOTjk5OHdvL1p1SEZqWldWbEtTTWpRNE1IRDFiTGxpM1ZzMmRQalJzM0x0Um56NTQ5R2o5K3ZEcDI3S2hwMDZiSkdLUFUxRlE5OU5CRG9SMXBMVnEwVUVaR2h0YXVYWHZNeC9UNy9hcW9xRkI1ZVhtdE8rSWlKUzh2YjdPa3paTCs2UEY0T2h0akJodGpCbHVXMWNPMm91cVp2WHYzYXVMRWlVcElTTkR6enordm9VT0hxbFdyVnNkMUg4MmFOVk4yZHJaZWZmVlYzWERERGFxcXF0TDQ4ZU1WRzN2a1ZZT1R4MjFEUXdEbzRKZGRubjc2YVkwYU5VcTllL2V1MHpKZmZQR0Z2djMyMjlCaGJvRkFJR3h6Tzhqdjk0ZHRLaDh1SVNGQkR6LzhzSzY3N2pvOThjUVRXcjkrdmJaczJhTHp6anRQa3JSdTNUcWRmZmJaZXU2NTU1U1ptYW1sUzVkcXhZb1Ztalp0bWl6cjRGUzVNVVordjE5K3YxOWR1blJSUmtiR0VULzE3ZG16UnlOSGpwVEw1ZEt3WWNQcTlMZWVibDZ2ZDZ1a3FaS21jaXFJdXN2SnlWRmlZcUtXTFZ1bXVYUG42cTY3N3RJUFAveWdtSmdZeGNYRnFVMmJOcUVqZHZ4K3Y4NDc3enpObURGRFpXVmxvY001UzB0TDlmSEhIMnY5K3ZWcTJyU3ArdlhycCtuVHAydkRoZzI2Kys2N3crYm9xMlBjd25adXQ5dTQzVzV6c2o3NTVCT1RtNXQ3eE50bno1NXRmRDVmV052ZXZYdk54bzBiUTllZmUrNjVXcGN0S1NreGYvM3JYOFBhSmsyYVZHdGZ2OTl2WG5ubEZiTjU4K2F3TnIvZlg2TnZaV1dscWFpb01PWGw1ZWJBZ1FPbW9xTEMrSHkrV3ZzRzcyZmd3SUcxLzRHblNQRDFzSHRjUkx0VE5XNlBORGI4ZnIrcHFLZ3crL2Z2TnhVVkZhYXFxaXAwMitXWFgyNTY5dXhwbm43NmFiTjgrWEtUbXBwcVJvd1lZUll1WEdncUtpcU1NY2FVbHBhYTU1OS8zZ3dmUGp6c2ZobTNEVSs5UHRyaVZINmxIaWZQeVYrcFB4N1JORzczN2R1bm4vNzBwN1hlRmdnRUhESGQ0dVJ4Mi9CZlhRQkhkS1NWdnlSSHJQeWRqbGNZQUJ5S0FBQUFoeUlBQU1DaENBQUFjQ2dDQUFBY2lnQUFBSWNpQUFEQW9RZ0FBSEFvQWdBQUhJb0FBQUNISWdBQXdLRUlBQUJ3S0FJQUFCeUtBQUFBaHlJQUFNQ2hDQUFBY0NnQ0FBQWNpZ0FBQUljaUFBREFvUWdBQUhBb0FnQUFISW9BQUFDSElnQUF3S0VJQUFCd0tBSUFBQndxMXU0Q1RnV1B4Mk4zQ2NCeFk5ekNidlY2QzhBWXM4cnVHaERPR0xQTzdocWlIZU0yK2pCdVlSdTMyMjNjYnJleHV3NEF6bEt2dHdBQUFDZU9BQUFBaHlJQUFNQ2hDQUFBY0NnQ0FBQWNpZ0FBQUljaUFBREFvUWdBQUhBb0FnQUFISW9BQUFDSElnQUF3S0VJQUFCd0tBSUFBQnlLQUFBQWh5SUFBTUNoQ0FBQWNDZ0NBQUFjaWdBQUFJY2lBQURBb1FnQUFIQW9BZ0FBSElvQUFBQ0hJZ0FBd0tFSUFBQndLQUlBQUJ5S0FBQUFoeUlBQU1DaENBQUFjQ2dDQUFBY2lnQUFBSWNpQUFEQW9RZ0FBSEFvQWdBQUhJb0FBQUNISWdBQXdLRUlBQUJ3S0FJQUFCeUtBQUFBaHlJQUFNQ2hDQUFBY0NnQ0FBQWNpZ0FBQUljaUFBREFvU3k3QzNDYWJ0MjZ0WStOalgzc3NPYlJoLzZmVTcyeHFxcHE4cWVmZnZxdnlGUUd3R2tJZ0FnYk9uUm9USDUrL3I4dHkwbzZXajlqVEdHWExsM09XckJnZ1Q5U3RRRndsaGk3QzNDYXpaczNtN1BPT3F1enBPN0g2SnExY3VYSzdFalVCTUNaMkFkZ2cwQWdzTEFPM2VyU0J3Qk9HQUZnQTVmTHRkb1lzK2NvWGI1UFRFeGNIYkdDQURnU0FXQURyOWRiYVZuV29xTjBXYlJxMWFxcWlCVUV3SkVJQUp0WWxuWEVLUjZYeThYMEQ0RFRqZ0N3U1VsSnlkOGxsZFp5VTJseGNmSEtTTmNEd0hrSUFKdms1K2RYR0dOcU84cG5TWDUrZmtYRUN3TGdPQVNBalk0d0RjVDBENENJSUFCc1pGbldPNUwyVjJ2YWIxbld1M2JWQThCWkNBQWJlYjNlL1pLV0I2OWJsclhzVUJzQW5IWUVnTTJNTWFFcG56cCtRUXdBVGdrQ3dHYng4ZkZMZzVlYk5HbXk5R2g5QVFBTmpOdnRYdUoydXhmYlhRY0FaNG0xdXdCSWtoWmFsbVhzTGdLQXM5VHIwMEducEtUa1dKYlZ3KzQ2OENOanpLcTh2THpMN0s0am1qRnVvNDlUeDIyOTNnZkFteWo2V0paMXFkMDFSRHZHYmZSeDZyaHRFRk5BWHEvWDdoSWd5ZVB4MkYxQ3ZjSzRqUTVPSHJmMWVnc0FBSERpQ0FBQWNDZ0NBQUFjaWdBQUFJY2lBQURBb1FnQUFIQW9BZ0FBSElvQUFBQ0hJZ0FBd0tFSUFBQndLQUlBQUJ5S0FBQUFoeUlBQU1DaENBQUFjQ2dDQUFBY2lnQUFBSWNpQUFEQW9RZ0FBSEFvQWdBQUhJb0FBQUNISWdBQXdLRUlBQUJ3S0FJQUFCeUtBQUFBaHlJQUFNQ2hDQUFBY0NnQ0FBQWNpZ0E0VGpObnp0VDA2ZFBEMm53K242NjU1aHJsNU9UVXVrd2dFTkQ3Nzc4ZjFtYU0wZHk1YzArb2hyS3lNbjMxMVZkNjY2MjM5Tnh6ejRYZDV2RjRUdWcrVVhmZHVuVnJQM1RvMEJpNzZ3Z3FLaXJTazA4K0dkWTJjZUpFRlJZVzF0ci9peSsra0RFbWREMG5KMGY1K2ZsaGZkYXNXU09mejFkajJWdHZ2VlhTd1RGOTIyMjMxV2cvWEVWRmhWYXNXRkdqUFJBSWFPSENoU292THc5cjM3Tm5qekl5TW1xOUw1eDZzWFlYVUo5czNicFY4K2ZQVjVzMmJlVDFlaVZKN2RxMVUvdjI3YlZyMXk0OTg4d3pvYjZ0V3JYU2pCa3pKRWwvL2V0ZjllV1hYK3F5eXk0TDNSNElCSlNSa2FHUkkwZldlSnphVnVJSkNRbDYvLzMzOWZ6enoydmh3b1VxTFMzVjlkZGZyeTVkdWlnUUNNamxJc3NqSlRZMjlySDgvUHpyUEI3UFc0RkFZR0ZpWXVLcVZhdFdWZGxWejZwVnExUlFVQkM2WGxCUW9KVXJWK3F4eHg2cnRmK01HVE4wL3ZubjY3Nzc3cE1rZmZmZGQzcmtrVWMwZS9ac25YZmVlU29zTE5SVFR6MmxyS3dzTlcvZVBHelo3ZHUzU3pyNEFTWjR1WHI3NGZidDI2ZlpzMmRyNjlhdEdqdDJiS2g5L3Z6NWV1T05OM1RsbFZmcUp6LzVTYWk5YWRPbXlzbkpVYU5HamRTMmJWdjl6Ly84VDYzM2UrREFnZEI3RUNlT0FLaWp3c0pDL2RkLy9aZWVmZlpaNWVYbEtUVTFWVzYzVzE2dlZ4TW5UdFM3Nzc2cldiTm1hY3lZTVdyVnFsVm91VFZyMXVpdHQ5NVNWbGFXNXMyYnA5ZGVleTNzZnZ2Mzd4KzZuSjJkTFVrMUJ2YVVLVk5DbDhlTUdhTjc3cmxIbDF4eWlYNzN1OStGMnA5KyttbmRmLy85a2c2R3k0TVBQcWdKRXlhb2FkT21wKzVKUUlobFdVbkdtREdXWlkwcEtTblo0M2E3RjFtV3RiQ2twT1R2K2ZuNUZaR3M1WjEzM3RGTk45MmtFU05HcUxDd1VPWGw1YXFzckF3Ylc1SzBmUGx5U2RJVFR6eWhZY09HNlJlLytJV3V1T0lLRFJreVJENmZUM3YyN0pFa1RaOCtYWTg4OGtobzVWLzlmc3JMeTBQWDkrM2JGN3BjdlgzRWlCRWFNbVNJSktsNTgrYkt5TWpRbzQ4K3FwdHV1a2xubm5tbTh2UHpsWm1acVRsejVpZ2hJU0dzeHJpNE9FMlpNa1VUSjA3VTg4OC9yNnV2dmxxU1ZGcGFHdGFYTGQxVGd3Q29vMisrK1VicDZlbnEwYU9Ia3BLUzlNWWJiOGp0ZHV2QkJ4OVVkbmEybWpScG9rc3V1VVRyMTYvWE5kZGNJK25nRzNQYXRHbkt5TWhRZVhtNTB0UFRsWjZlTGtueSsvM3EwYU5IYUtWL0pENmZUKysrKzI1b3FxZTJUL3BGUlVYNitPT1A5Wi8vK1oraFB1M2F0ZFBjdVhQMXdBTVBuTXFuQWJXd0xLdTVwRHVNTVhja0pDU1VwcVNrWkZ1V3RkQ3lySGU4WHUvKzAvblkrZm41MnJScGsrYk1tYU5mL2VwWGtxVEpreWVyZmZ2MkdqRmlSSzNMdEdqUlFwTW5UMVpDUWtKb0JSdFVWRlNrMXExYjYvUFBQNWNrWldabWhvM1JQbjM2S0RzN1czNi9YLzM2OVF2ZEZteXZidTdjdWNyTXpBeGRIekJnZ0E0Y09LREdqUnRMa202Ly9mYlFiUjkrK0tHa2d5dDJyOWVyNTU5L1hwWmxoUzI3ZXZYcTQzbHFVQWNFUUIybHBhVnArZkxsZXVPTk4wSnROOTU0bzBwS1NtcTgwVEl6TS9YR0cyOW85KzdkbWo1OXV2YnUzYXNISDN4UWI3LzlkdGlncm90VnExYXBWYXRXNnRxMXE2U0RjN3M1T1RrcUt5dlRvRUdESkVsMzMzMjNVbE5UdzVhNysrNjdkZjMxMSt1V1cyNVJVbExTQ2Z6Rk9FRUpsbVhkSXVrV1k4eCt0OXU5M0Jpek1ENCtmbWxPVGs3cHFYNndsMTU2U2RMQlQ4NUJtelp0MHJYWFhudlU1WHIyN0NucHg2MEM2ZUMwVHZmdTNjUGFEaGRjVWNmRXhJU3RrSVB0MVkwY09USnNpak40LzB1WExsVmlZdUpSNjd2ODhzdkRydS9idDAvOSt2V1RKRjEvL2ZWSFhSWjFSd0FjaHdrVEp0Um9TMDFORFF1RjZ0TFQwL1hERHo5bzJMQmhHalZxVkdqTElLaDE2OVpobjhBR0Rod1lOazhxU1lzV0xkS0FBUU5DMTBsTmk5MEFBQlBDU1VSQlZCOS8vSEc5ODg0N0dqOSt2Qll0V2lSSnV2LysrM1hqalRlR0xaZVFrS0QwOUhSOTlkVlhFUThBdDl0dGp0M0xFWnBJR214WjF1REt5a3E1M2U1c1NRdFAxWjEvL2ZYWGV1Kzk5MExYcjc3NmFsVldWcXEwdERSc2VyQzZrU05IYXRhc1dTb3BLYWt4MVdpTXFYVUxNelUxVlMxYnRxeFRUVVZGUlVlY213L3VlSzdMaDZEcWY5ZlVxVlAxK3V1dmg3VlYzN0xBaVNNQTZ1alZWMS9WZ2dVTGFyUUhBZ0hkY01NTnRTN3o1cHR2NnRGSEg5V3VYYnMwY09CQVhYZmRkYlV1UDIzYU5EMzg4TU0xYmlzc0xKVFg2OVdrU1pQQzJ0OTc3ejNGeGNWcDNMaHhHakZpaEZxMmJGbGpDNkNzckV3VkZSWHEyN2Z2OGZ5Wk9MMk1aVm1tK2hFNEorT0ZGMTdRMkxGajlleXp6MG82K0duKzVaZGYxclp0MnpSeDRzUWpMamQ0OE9EUUhIcjFEeUJWVlZVMTJvSXIvc08zQ29KVG1JZXY3SVBqTUJBSUhISHNIZjVCS0tpMnJZaDE2OVpwL2ZyMW9Xa2puRm9FUUIzZGZQUE51dm5tbTQvYVovdjI3ZXJZc1dQbytwTlBQcW40K0hnMWF0UklMcGRML2Z2M2w5L3ZyN0ZjVVZHUlZxMWFwVDU5K21qOCtQR2g5dXpzYktXbHBhbEZpeGFodGgwN2RxaTh2RnlOR2pYU2IzN3pHLzMrOTcvWFN5KzlwUGo0K0xEN25ESmxpcG8yYlhyY1UwNm5RbTV1YnVRZk5JTGNidmRzU2FQcjBIVy9aVm5MQW9IQXdpWk5taXo5NktPUGZqaTBmT2FwcUdQVXFGRTY5OXh6UXdFZ1NYbDVlZHE0Y1dPTnVYMnA1a3I4OExZVksxWm82dFNweXN6TUROdHFERTcxOU9qUkkyd3NTdUZoRVp6eWxBN3VoenA4aGI1bzBTSk5uanhaTjkxMGsrNjk5OTVqL24wN2QrN1U0NDgvcnVuVHArdWVlKzQ1Wm44Y1B3TGdPQnpwazM1UTlRQzQrT0tMbFpxYXFvc3V1aWkwY3k0N08xdWZmUEtKMHRMU1FwdmF3VTlTdGIwNWx5eFpVdU9OTW1mT0hQWHYzMStiTm0zU2VlZWRwOWRmZnoxc0piOXUzVHJObkRsVC8vNzN2elZuenB5VCtudHhRa29sTFpHMDBMS3NkMC9uVHVCenp6MjNSdHZVcVZQRFBnenMzNzlmOTk5L3Y3cDE2M2JVKzlxeVpZdWVlZVlacGFlbmErellzUm85ZXJSKy9ldGZTNUl1dWVRU1NRZW5jSUxqdExaeDYvRjRRbjBQVjFGUm9jek1USTBmUDE0elpzeFFhbXFxMHRMU2psalAzcjE3ZGM4OTkraU9PKzRJN2YvQ3FVY0FISWUvL2UxdmtxUlhYbmxGS1NrcCt1VXZmeGwyZTJwcWFxaFBiUUtCZ0diUG5xMVBQdmtrZE1UT2tlVG01cXFrcEtUR0crcWNjODdSRlZkY0VUbyt1dnJLdjdpNFdFOCsrYVIyNzk2dG1UTm4xdGdxd0duenZhUkZMcGRyWVhGeDhjcElId1lhZE9EQUFkMTAwMDNxMWF1WHhvd1pvL2o0ZU4xNzc3MUtUazRPSGZNdkhSeUhRVnUzYnRXQ0JRdVVtNXVyeVpNbnkrMTJhOENBQVhyMDBVZTFZY09Hc0MzU0UxVlpXYW5ISG50TW5UdDMxblhYWGFlbVRadnF2Ly83di9YNzMvOCs5T0dvdXFLaUl0MXp6ejI2OU5KTGEremJ3cWxGQUp5QVJvMGE2YmUvL2EzbXpadW4xcTFiMTNrNWw4dWxxVk9uNnVhYmI5YlZWMSt0WC96aUYwZnN1M2p4WWwxMTFWVmhSM2RJQ2gxR1dsMWhZYUhlZnZ0dExWaXdRQU1IRHRUa3laTnJMSWRUeXhoVEtPbHZraFltSmlhdXR2T0xZRUdOR3pkV1ZsYVdNakl5Tkhqd1lMVnMyVkk5ZS9iVXVISGpRbjMyN05tajhlUEhxMlBIanBvMmJacU1NVXBOVGRWRER6MFUyaXB0MGFLRk1qSXl0SGJ0Mm1NK3B0L3ZWMFZGaGNyTHkydmRnYngxNjFaTm1qUkppWW1KbWpadG1xU0RSL2hVVlZWcHdvUUpXcjU4dVVhT0hCbjJLVDgyTmxiWFhITk42T2k2MHRMU1dxZE9jZklJZ0JNd1pNZ1FiZG15UlY5OTlaVWFOV3FrcGsyYjZoLy8rRWVkdm5TVmxKU2sxMTkvWFkwYU5aTGY3OWMzMzN4VDZ5ZjEybzQ0T2x3Z0VOQzk5OTZyTDc3NFFsZGVlYVgrOHBlL3FFT0hEaWZ5SitFNFZGVlZUVDd2dlBOK3MyREJncWhiS3lVa0pPamhoeC9XZGRkZHB5ZWVlRUxyMTYvWGxpMWJkTjU1NTBrNk9FVjQ5dGxuNjdubm5sTm1acWFXTGwycUZTdFdhTnEwYWFHdFNXT00vSDYvL0g2L3VuVHBvb3lNRE1YRTFIN21pejE3OW1qa3lKRnl1VndhTm14WXFMMjB0RlJUcGt6Uko1OThvcnZ1dWt1MzNISkxXRUQ4K3RlLzFzOS8vbk5Obno1ZHQ5MTJtM3IwNkJIYWw5RzhlWFBkZWVlZCt2TExMelZtekJoWmxxVUJBd2JJNy9mTDVYTHBuLy84cDVvMGFYSzZua0xVRjI2MzI3amRibU9IUUNCZ0FvR0E2ZHUzcjNHNzNhWlBuejVtM3J4NXRmYnQzYnQzamJZYmI3elJwS2FtbXQ2OWU1dVpNMmNlOStObloyY2JZNHo1MTcvK1pYdyszM0V2ZnpvRVh3Kzd4MFcwTzlYamR0S2tTYlcyKy8xKzg4b3JyNWpObXplSHRmbjkvaHA5S3lzclRVVkZoU2t2THpjSERod3dGUlVWeHVmejFkbzNlRDhEQnc0OGFsMXZ2ZldXS1M0dVBtYjlYMzMxbFNrb0tEREdtS00rTDZOR2pUSTlldlF3ZmZyME1YUG56ajNtL2RhVms4ZHR2VDVhSS9paVJmczVRZkx6ODlXbFN4ZTd5emp0Z29jV052U2pnRTVXZlJtM1R1SGtjY3NaeENMQUNTdC9BUFVQQVFBQURrVUFBSUJERVFBQTRGQUVBQUE0RkFFQUFBNUZBQUNBUXhFQUFPQlFCQUFBT0JRQkFBQU9SUUFBZ0VNUkFBRGdVQVFBQURnVUFRQUFEa1VBQUlCREVRQUE0RkFFQUFBNEZBRUFBQTVGQUFDQVF4RUFBT0JRQkFBQU9CUUJBQUFPUlFBQWdFTVJBQURnVUFRQUFEZ1VBUUFBRGhWcmR3R25nc2Zqc2JzRTRMZ3hibUczZXIwRllJeFpaWGNOQ0dlTVdXZDNEZEdPY1J0OUdMY0FjQnpjYnJkeHU5M0c3anB3NHVyMUZnQUE0TVFSQUFEZ1VBUUFBRGdVQVFBQURrVUFBSUJERVFBQTRGQUVBQUE0RkFFQUFBNUZBQUNBUXhFQUFPQlFCQUFBT0JRQkFBQU9SUUFBZ0VNUkFBRGdVQVFBQURnVUFRQUFEa1VBQUlCREVRQUE0RkFFQUFBNEZBRUFBQTVGQUFDQVF4RUFBT0JRQkFBQU9KUmxkd0VBb2wrM2J0M2F4OGJHUG5aWTgraEQvOCtwM2xoVlZUWDUwMDgvL1Zka0tzUEpJQUFBSE5QUW9VTmo4dlB6LzIxWlZ0TFIraGxqQ3J0MDZYTFdnZ1VML0pHcURTY3V4dTRDQUVTL3paczNtN1BPT3F1enBPN0g2SnExY3VYSzdFalVoSlBIUGdBQWRSSUlCQmJXb1Z0ZCtpQktFQUFBNnNUbGNxMDJ4dXc1U3BmdkV4TVRWMGVzSUp3MEFnQkFuWGk5M2tyTHNoWWRwY3VpVmF0V1ZVV3NJSncwQWdCQW5WbVdkY1FwSHBmTHhmUlBQVU1BQUtpemtwS1N2MHNxcmVXbTB1TGk0cFdScmdjbmh3QUFVR2Y1K2ZrVnhwamFqdkpaa3ArZlh4SHhnbkJTQ0FBQXgrVUkwMEJNLzlSREJBQ0E0MkpaMWp1UzlsZHIybTlaMXJ0MjFZTVRSd0FBT0M1ZXIzZS9wT1hCNjVabExUdlVobnFHQUFCdzNJd3hvU21mT241QkRGR0lBQUJ3M09MajQ1Y0dMemRwMG1UcDBmb0NBQm9ZdDl1OXhPMTJMN2E3RHB5NFdMc0xBRkJ2TGJRc3k5aGRCRTRjcDRNR29seGFXbHBDWldYbFlFbDlkZkJzbkcwa25Tbk81aHZrbDdSWDBrNUpHeVN0aVl1TFc1aVRrMVBiRjlaUURRRUFSS20wdExRa244LzN1R1ZadDB0cVluYzk5Y3grWTh6TDhmSHhFM055Y2dydExpWmFFUUJBRlBKNFBMY1lZK1pJT3NPeUxQWHMyVk45Ky9iVitlZWZyelp0MmlnaElVR3hzY3pnU2xKVlZaVktTMHUxYytkT2ZmNzU1MXF6Wm8zV3JsMHJZNHdrbFZtV05kcnI5YzYzdTg1b1JBQUEwY1Z5dTkxL2tEUkJrdnIzNzY4eFk4YW9iZHUyOWxaVnp4UVVGR2oyN05uS3pqNTQxZ3JMc2g3M2VyMS9sTVEraTJvSUFDQktkTzNhTmI1Um8wWXZTa3B2MUtpUm1USmxpdFczYjErN3k2clgxcXhabzBjZWVjUlVWRlJZa3JJcUtpcEdmdkhGRno2NzY0b1c3RVFDb3NUUGZ2YXo2WkpHdFdqUlFoa1pHVmIzN3NmNjlVVWNTOGVPSFhYUlJSZFpxMWV2MW9FREJ5Nk1qWTA5bzZDZ2dOTldITUlXQUJBRlVsSlNCbHFXdGFoWnMyWW1LeXZMYXRldW5kMGxOU2c3ZHV6UThPSERUWEZ4c1NWcFlHNXU3aEs3YTRvR2JBRUFOa3ROVGYyWk1lWmRTWTJuVHAxcWRlM2ExZTZTR3B5bVRadXFTNWN1MXZMbHl5WHBxdmJ0MjgvZnNXT0g0dzhUNVZRUWdNMzhmbitHcERQVDA5UFZ1M2R2dTh0cHNIcjM3cTFiYjcxVmtzNDg5Snc3SGxOQWdJMlNrNU5UWFM3WHVnNGRPdWoxMTE5WGZIeTgzU1UxYUQ2ZlQ4T0dEZE8zMzM0clkweHFYbDdlQnJ0cnNoTmJBSUNOWEM3WFk1STBZc1FJVnY0UkVCOGZyOXR2djEzU2o4KzlrN0VGQU5na09UazUyZVZ5NVNVbEpXblJva1dLaTR1enV5UkhxS3lzMU1DQkExVlVWQ1JqVEhKZVh0NG11MnV5QzFzQWdFMWNMdGQ5a3BTZW5zN0tQNExpNHVLVW5wNHVTYklzYTV6TjVkaUtBQUJzY09tbGw4WktHdVJ5dWRTL2YzKzd5M0djQVFNR3lPVnlTZExBb1VPSE92Wm9TQUlBc0VGSlNjbEZrbG9rSnljcklTSEI3bkljSnlFaFFSZGVlS0VrdGR5NmRldEZkdGRqRndJQXNJRmxXZGRKRXFkNnNFL3d1USsrRms1RUFBRDJHQ0FSQUhZS1B2ZkdtSUUybDJJYkFnQ0lzT1RrNUdhU3VqUnYzbHdkTzNhMHV4ekg2dGl4bzg0ODgweEo2dUx4ZUJMdHJzY09CQUFRWVRFeE1lZExVcWRPbmV3dXhkRXN5d3E5QnBabG5XOXpPYllnQUlESTZ5WkpuVHQzdHJzT3h3dStCc2FZYmphWFlnc0NBSWk4QzZUbzNRSll1WEtsWnMyYVZhUDloaHR1VUNBUXFOTjk5T3JWNjFTWGRWb0VBeUFRQ0Z4Z2N5bTI0RGZsZ0Fnenhwd2pLU3JuLzQweG1qdDNyaDU4OE1FYXQyM2Z2ajM0TTRzaFYxOTlkYTMzNC9QNWFyMXQ0c1NKNnRHang2a3A5aFRvMEtHREpNbXlySE5zTHNVV0JBQVFlYzBrUmVYeC8wdVhMbFduVHAyVW5KeXNiNzc1Um5mZWVXZlk3VmRlZVdYWTlmZmVlNi9XKytuVnE1Y09uWG81cWxWN0RaclpXWWRkQ0FBZzhoSWw2YWMvL2FuZGRZUXBMaTdXU3krOXBCZGVlRUZaV1ZuYXZIbHoyQXJlNC9Iby8vN3YveFFUMDNDK09GdnROWERrVVVBRUFCQjVVUmtBMmRuWktpb3EwbDEzM2FXU2toSzk5dHByZFZxdVY2OWVhdDI2ZFZoYlpXV2xCZzBhRkxyKzczLy9XeHMyUk4rWmx3a0FBSkVXbFFFd2VQQmdEUm8wU0k4ODhvaUdEeCt1cEtRazlldlhMNnhQOVNtZ1diTm02UmUvK0lVa2FkR2lSV0g5ZXZYcUZkWVdyVHVGenpqampPQkZBZ0NBY3pWdTNGZ0xGaXhRWEZ5Y0JnOGVMT25JYy94b0dBZ0FJUEpLSkxYYXQyOWZWUDBJekxadDIvU25QLzFKS1NrcHV1MjIyOVNrU1JQTm5qMzdpRWY2Vk4vSlcvMk1wcVdscGZMNWZMcjg4c3ZWdUhGalNRZVBDb3BHWldWbHdZc2xkdFpoRndJQWlMeFFBQnc2RlVGVU9PT01NNVNlbnE1T25UcXBVNmRPb2NOVWk0cUs1UFY2dy9xbXBxYUdMaytmUGozMFc4WWZmdmloWG5qaEJYMzU1WmZxMHFXTEprMmFwS1NrSkgzMDBVZVIrME9Pdzc1OSs0SVhDUUFBRVZFaWhhMThva0xyMXExMTc3MzNTanI0aWYzTEw3OE1uakw1cUhyMzdxMzkrL2ZyMldlZjFYZmZmYWVaTTJmcXFxdXUwc01QUDZ3SEhuaEFvMGVQMWlXWFhISzZ5ejhoVGc4QXZna01SRjZ4ZEhDcUpKcHMyN1pOTDc3NG91NjU1eDcxNjlkUHp6enp6REdYOGZsOGV2UE5OM1h6elRlclE0Y09talZybGhJVEQrNVA3ZFNwazJiTW1LSDU4K2RyM0xoeCt2VFRUMC8zbjNEY3FyMEd4WGJXWVJlMkFJQUlzeXpySDhhWXk3ZHYzeDQybFdLMzdkdTNhOCtlUFJvMmJKaW1USmtTOWtXMXcvY0RCQUlCVlZWVjZiYmJidE1GRjF5Z3VYUG5xbFdyVmpYdXMyWExscG85ZTdheXM3TTFZY0lFVFpzMkxhck9nZlR0dDk5S2tvd3gvN0M1RkZzUUFFRGtmU1lkL01RZFRTNjc3REpkZHRsbE5kcWZmLzU1cGFXbGhiV3RYNzllc2JHeHlzcktxdlgzakcrNTVaYlFaY3V5TkdEQUFBMFlNT0RVRjMyU3RtN2RLa2x5dVZ5ZjJWeUtMWmdDQWlMdlUrbkhsVSswTzN6bEwvMjRFL2hJUDJaLzMzMzNuZGFhVHBYZ2EyQlpWdlROVDBVQUFRQkVtTi92LzF5S3ZpMEFwekhHaEY0RFk4em5OcGRqQ3dJQWlMQ05HemNXUzhyZnMyZVB0bS9mYm5jNWpyVjkrM2J0M2J0WGt2SzlYaTlIQVFHSW1DV1N0R2JOR3J2cmNLemdjMjlaMW1LYlM3RU5BUURZd0JqenRrUUEyQ240M0FkZkN5Y2lBQUFiSkNZbWZpeHA5OGFORzZQdSt3Qk9VRnBhcWsyYk5rblM3czZkTzM5c2R6MTJJUUFBRzZ4YXRhcEswdUpBSUtEczdHeTd5M0djSlV1V0JIL2VjdkdDQlF2OGR0ZGpGd0lBc0VrZ0VKZ3BTZlBtelZObFphWGQ1VGlHeitmVHZIbnpKRW5HbUJrMmwyTXJBZ0N3eWNhTkd6ZEtXbHhZV0tobHk1YlpYWTVqTEZ1MlRFVkZSYklzYTFGZVh0NG11K3V4RXdFQTJNZ1k4MGRKeXN6TWpOcFRKamNrUHA5UEw3LzhzcVFmbjNzbmF6Zy83Z25VUXp0Mzd0elJ0bTNiMUpLU2tuTXJLaXFpOXBlekdvcG5uMzFXSDM3NG9TUXR6YzNOL1pQZDlkaU5MUURBWmpFeE1XTWw3WjAzYjE3VW5qZS9JZmpvbzQvMHlpdXZTTkxlcXFxcU1YYlhFdzBzdXdzQUlMbmQ3Z0dTRmpkcjFzeGtaV1ZaN2RxMXM3dWtCbVhIamgwYVBueTRLUzR1dGlRTnpNM05YV0ozVGRHQUtTQWdDaFFVRkh6ZHRtM2JadVhsNWIxV3JGZ2hqOGRUNittVmNmdzJiOTZzMGFOSGErL2V2WmFrUCtmbTVzNjB1NlpvUVFBQVVhSjU4K2J2eDhiR25uM2d3SUVMbHkxYlpzNDU1eHdyK0xPTU9ERnIxcXpSdUhIalRGbFptU1VwcTZLaVl0eXVYYnNjZTl6LzRaZ0NBcUtMNWZGNGZtK01tU2hKMTE1N3JjYU9IYXUyYmR2YVhWZTlVbEJRb0l5TURDMWR1bFNTWkZuV0g3eGU3MlJKeHQ3S29nc0JBRVFoajhkeml6Rm1qcVF6TE10U3o1NDlkZkhGRit1Q0N5NVFtelp0bEpDUW9OaFlmczlKa3FxcXFsUmFXcXFkTzNmcXM4OCswd2NmZktDMWE5ZktHQ05KWlpabGpmWjZ2ZlB0cmpNYUVRQkFsRXBMUzB1cXJLejhnNlFSa3ByWVhFNTlzMTlTWmx4YzNLU2NuSnhDdTR1SlZnUUFFT1hTMHRJU0tpc3JCMHU2V0ZKM1NXMGtOUmY3OElMOGt2WkkyaWxwZzZRUDR1TGlGdWJrNUhDV1BRQUFBQUFBQUFBQUFBQUFBQUFBQUFBQUFBQUFBQUFBQUFBQUFBQUFBQUFBQUFBQUFBQUFBQUFBQUFBQUFBQUFBQUFBQUFBQUFBQUFBQUFBQUFBQUFBQUFBQUFBQUFBQUFBQUFBQUFBQUFBQUFBQUFBQUFBQUFBQUFBQUFBQUFBQUFBQUFBQUFBQUFBQUFBQUFBQUFBQUFBQUFBQUFBQUFBQUFBQUFBQUFBQUFBQUFBQUFBQUFBRFI0ZjhCajVZa25ONWRyZE1BQUFBQVNVVk9SSzVDWUlJPSIsCiAgICJUeXBlIiA6ICJmbG93Igp9Cg=="/>
    </extobj>
    <extobj name="C9F754DE-2CAD-44b6-B708-469DEB6407EB-2">
      <extobjdata type="C9F754DE-2CAD-44b6-B708-469DEB6407EB" data="ewogICAiRmlsZUlkIiA6ICI0Njk0MjM0MjI3OCIsCiAgICJJbWFnZSIgOiAiaVZCT1J3MEtHZ29BQUFBTlNVaEVVZ0FBQktFQUFBRnZDQVlBQUFDU0hkaEVBQUFBQ1hCSVdYTUFBQXNUQUFBTEV3RUFtcHdZQUFBZ0FFbEVRVlI0bk96ZGQzaFQxUnNIOEc5VzI3Uk45eDVBMmJQc3ZmZEdBUm1LaUFvT2hCODRVQkVVRlJkVEJRUkZFRkFRR1RLdGpMSlhrVDNMS0t0MDc5MG1iZGJ2ajdTaHBXbWIwcWJwK0g2ZXg2Zkp1ZmVlZTBLeHZIM3ZPZThScURJZmFrRkVSRVJFUkVSRVJHUkNRbk1QZ0lpSWlJaUlpSWlJcWo4bW9ZaUlpSWlJaUlpSXlPU1loQ0lpSWlJaUlpSWlJcE5qRW9xSWlJaUlpSWlJaUV5T1NTZ2lJaUlpSWlJaUlqSTVKcUdJaUlpSWlJaUlpTWprbUlRaUlpSWlJaUlpSWlLVFl4S0tpSWlJaUlpSWlJaE1qa2tvSWlJaUlpSWlJaUl5T1NhaGlJaUlpSWlJaUlqSTVKaUVJaUlpSWlJaUlpSWlrMk1TaW9pSWlJaUlpSWlJVEk1SktDSWlJaUlpSWlJaU1qa21vWWlJaUlpSWlJaUl5T1NZaENJaUlpSWlJaUlpSXBOakVvcUlpSWlJaUlpSWlFeU9TU2dpSWlJaUlpSWlJakk1SnFHSWlJaUlpSWlJaU1qa21JUWlJaUlpSWlJaUlpS1RZeEtLaUlpSWlJaUlpSWhNamtrb0lpSWlJaUlpSWlJeU9TYWhpSWlJaUlpSWlJakk1SmlFSWlJaUlpSWlJaUlpazJNU2lvaUlpSWlJaUlpSVRJNUpLQ0lpSWlJaUlpSWlNamttb1lpSWlJaUlpSWlJeU9TWWhDSWlJaUlpSWlJaUlwTmpFb3FJaUlpSWlJaUlpRXlPU1NnaUlpSWlJaUlpSWpJNUpxR0lpSWlJaUlpSWlNamttSVFpSWlJaUlpSWlJaUtUWXhLS2lJaUlpSWlJaUloTWpra29JaUlpSWlJaUlpSXlPU2FoaUlpSWlJaUlpSWpJNUppRUlpSWlJaUlpSWlJaWsyTVNpb2lJaUlpSWlJaUlUSTVKS0NJaUlpSWlJaUlpTWprbW9ZaUlpSWlJaUlpSXlPU1loQ0lpSWlJaUlpSWlJcE5qRW9xSWlJaUlpSWlJaUV5T1NTZ2lJaUlpSWlJaUlqSTVKcUdJaUlpSWlJaUlpTWprbUlRaUlpSWlJaUlpSWlLVFl4S0tpSWlJaUlpSWlJaE1qa2tvSWlJaUlpSWlJaUl5T1NhaGlJaUlpSWlJaUlqSTVKaUVJaUlpSWlJaUlpSWlrMk1TaW9pSWlJaUlpSWlJVEk1SktDSWlJaUlpSWlJaU1qa21vWWlJaUlpSWlJaUl5T1NZaENJaUlpSWlJaUlpSXBOakVvcUlpSWlJaUlpSWlFeU9TU2dpSWlJaUlpSWlJakk1SnFHSWlJaUlpSWlJaU1qa21JUWlJaUlpSWlJaUlpS1RZeEtLaUlpSWlJaUlpSWhNamtrb0UzZ1lFb0s0Nk9oaXp3bDc5QWdSang5WDBJaUlpSWlJaUlpSWlNeUxTU2dUMlBUcnIvaDc0OFppejluMTU1OVl1V0FCRXVQaUttaFVSRVJFUkVSRVJFVG1JemIzQU13aFBTME5YMy80WWJuMDllcTBhV2ppNzY5L242MVFJRE05SFUzenRUM3QwYjE3aUFvUFI1dE9uZURzNWxZdTR5QWlJaUlpSWlJaXFzeHFaQkpLSXBHZ2JlZk9CZHBDNzk5SFludzhXbmZzQ0tHdzhBU3g0Q3RYb0ZBb0NsM240T1JVNEgxQzdzd21keSt2SXU5L0lqQVFJcEVJL1ljUEJ3QW81SEtjT1hZTTdidDBnWjJEd3pOOUppSWlJaUlpSWlLaXlxeEdKcUdzcEZLTWZmWFZBbTNiTm14QVludzhSazJZQUF0THkwTFhMSG40RUFxRm90QjFUNHVQalFWUWRCSXFPaUlDZDI3Y1FLZWVQZUhrNGdJQVNFdEp3YUc5ZXhFWEhZMFhKMDh1L1FjaUlpSWlJaUlpSXFya2FtUVN5aFJXTGxpQXNFZVA5TzkvVzdhc3dQR0ZxMWNEQUE3dTJRTkxTMHYwSHpaTWY4ek4weFArYmR2aTZ2bno2Tks3TjJyWHJWc3hneVlpSWlJaUlpSWlxaUFzVEY1T1duWHNpQjc5KzhQUjJSbFdWbGJvMGI4L2V2VHZEMDhmSC8zeXZnZDM3K0wyOWV2b1BYZ3diR1N5QXRmM0hqd1lBUER2OXUwVlBuWWlJaUlpSWlJaUlsUGpUS2h5MHJWM2J3REF6U3RYNE92bmg2RXZ2QUFBMkxSNk5UTFMwNkZRS0xCcjgyWTR1N3FpUysvZXlNeklnRUl1UjdaQ29mL3E3T3FLeHc4ZjR0YTFhMmphc3FVNVB3NFJFUkVSRVJFUlVibGlFcW9jWlNzVVNFNU1STXYyN2ZWdDZhbXBjSFIyeHRaMTZ4QWZFd09CUUlEUFpzd29kSzFRS0lTVlZBcUJRSURBdlh2UnhOOGZBb0dnSW9kUFJFUkVSRVJFUkdReU5USUp0VzNEaGtKdG9mZnZBd0IyL3ZtbndkM3gwbE5UaTd4MndJZ1JjSEJ5UW1SWUdMUmFMV3I1K2VtUHhjWEVvSW0vUDVyNCs4UFd6ZzZ1N3U2d2tjbGdhMnNMYTF0YjJOamFRbXB0clU5QWJWbTNEbGZPbmNQdDY5YzVHNHFJaUlpSWlJaUlxbzBhbVlTNmRQWnNrY2V1bkR0WDZtdTc5ZTBMQnljbmhPY1dKcTlkcng0QTNhNTNXWm1aOFBUeFFZczJiZENpVFpzU3g5WnYyRERVOHZORHZVYU5TanlYaUlpSWlJaUlpS2lxcUpGSnFMeWQ2dkxidkdZTnJsMjhpRzlYcllKSUpDcDBmTW04ZVlpUGpUVjRiWjdRQncvZzd1VUZHMXRiQU1EOU8zY0FRTC9iM2VralI0d2FYN2UrZlkwNmo0aUlpSWlJaUlpb3FxaVJTU2hENUhJNUpCS0p3UVNVc2NKRFF5R1JTSkFZSHc5blYxZmN2bkVEVW10citOU3BBd0Q0WjlzMm8vcGhFb3FJaUlpSWlJaUlxaHNtb1hJbEp5YkMzc21wVEgyOE5HVUsvdmo1Wi96MDNYZDQvcVdYRUh6MUt0cDI2bFNneGxTM3ZuMHhmT3hZZzlmL3MyMmIwYk9saUlpSWlJaUlpSWlxa3NJVnVHc2doVnlPeExnNHVIbDRsS21mdWcwYll1cEhIOEhDd2dLYjE2eUJXcVZDNTE2OXltZVFSRVJFUkVSRVJFUlZHSk5RQUs1ZHZBaU5SbE11eGNEZFBUM3gvRXN2NmQvZnVIeTV6SDBTRVJFUkVSRVJFVlYxTlg0NVhtcEtDZ0wzN0lGRUlrSHJEaDNLM0Y5bVJnYjJidDBLbWIwOTdPenRjWFRmUG1SbVpHQmt2c1FVRVJFUkVSRVJFVkZOVTZPVFVFa0pDZmh0K1hKa3BLZGp5S2hSc0pISnl0U2ZQQ3NMNjVZdlIycHlNcWE4K3k2OGZIM3gyL0xsdUJnVWhDNjV5L0lVY2ptU0V4TU5YcStReTh0MGZ5SWlJaUlpSWlLaXlxcEdKcUcwV2kwdUJnVWhZUHQyS09SeWRPM1RCejBIRGl4VG40bng4Zmg5MVNyRVJVZGp6S1JKcU51d0lRQmc4c3laQ0wxL0h4N2UzZ0NBaTBGQnVCZ1VWT2JQUUVSRVJFUkVSRVJVbGRUSUpOU0JYYnR3L09CQmlDVVNQUC9paStWU1BQejR3WU9JajRuQjZJa1QwYlp6WjMyN2xaVVZHamR2cm4vZnZIVnJkT3JaMDJBZi81MDRnWnRYcnBSNUxFUkVSRVJFUkVSRWxVMk5URUwxSGpJRUdlbnA2RDFvRUZ6YzNZMjZwbTNuenNoSVR5L3krT0NSSTlHaWRXczBiTmFzeUhNOGZYeFFxMjVkTkdqU3hPRHhtTWhJSkNjbEdUVWVJaUlpSWlJaUlxS3FSS0RLZktnMTl5Q0lpSWlJaUlpSWlLaDZFNXA3QUVSRVJFUkVSRVJFVlAweENVVkVSRVJFUkVSRVJDYkhKQlFSRVJFUkVSRVJFWmtjazFCRVJFUkVSRVJFUkdSeVZYcDN2TiszSGpEM0VLb3NxZFFTelJyNm9VbWoyaEFLQk9ZZURoRVJFUkVSRVJGVmMxVTZDYlZoNjM1ekQ2SEtxMWZIRzUvTW1JQjZkYnpOUFJRaUlpSWlJaUlpcXNZRXFzeUhXbk1QZ2lxV1JxdEZkR3dTN2owTXg2YS9BL0U0SWhvejN4aURZZjI3bUh0b1JFUkVSRVJFUkZSTk1RbFZ3eWxWYXF4Y3R3UC9IajZMMVlzL1JOM2FYdVllRWhFUkVSRVJFUkZWUXl4TVhzTkp4Q0pNZTMwMGF2dDQ0dHRsbTZEUk1pZEpSRVJFUkVSRVJPV1BTU2lDUkN6Q3k2UDc0MEZvSk82RWhKcDdPRVJFUkVSRVJHU0FScU5CY21JaWxEazVSUjdYUHNQRUFvMUdBNVZTV2V3NUNybTh5UHNTR1l0SktBSUFOS2pyQ3dDNGVUZlV2QU1oSWlJaUlpSXlzMDJyVjJQdGp6K2FleGlGcEtlbVlzR2NPYmh6ODJhaFl5cWxFcDlNbllwenAwNFZhUC80cmJkdytzaVJZdnM5dUhzMzVrNmZYdXc1WDMvMEVYWnMybFQ2UVJQbFU2VjN4NlB5NCtuaERBQ1F5N1BOUEJJaUlpSWlJaUxUVXViazRHNXdNSnEzYm0zdytPMGJONkJTS3FIUmFDQVVWdDY1RzFtWm1ZZ01Dd01BYU5ScUFFQjhUQXp1M2I1ZDRMejQyTmdDYmZVYk40WkFJQ2pkelZpNmhjb0JrMUFFQUJDVzlnY1FFUkVSRVJGUkZhVE15Y0dYSDN3QVpVNE9GcTVlYmZDY0xyMTZRYVZTVmVvRUZBREVSVWRqKzRZTkJkb3VuVDJMRzVjdUZXaTdldjQ4YmwrN3BuOC8rN3Z2U3AyRVl2MWdLZzlNUWhFUkVSRVJFVkdOb2RWcVM2eHROUFNGRnlwb05HVlRwMzU5ekZtNEVJQnVPZDdjNmRNeGFPUklkT3JSUTMvT3gyKzloZjdEaDZOYjM3Nmw2dnZwR1ZVYXRScnhzYkVJT25hczBMbGRldmQreGs5QU5RMlRVRVJFUkVSRVJFU1YyR2N6WmlBbiswbnBsRTM1Wm5EcFozTUpCTEN3dElSSUpDcHdyYUcyUEE5RFFnQUFLVWxKQmQ0RFFGSkNBdlpzMlZMZy9JalFVRVNFaGhicWgwa29NcFpBbGZtUWMrb0lBTkI3MUV5OE9tNHdKbzBiWk82aEVCRVJFUkVSbGJ1UDMzcXJ5R1A1bCtibG5mZlY4dVd3c0xRMDJINzUzRG1jT25RSVNRa0pjSEYzeDhEbm5rUHoxcTJoVWlvUitNOC91SEx1SERMVDArSHM1b2JlZ3dhaFRhZE9CdThiRngyTncvLytpL3QzN2lCYkxvZWppd3ZhZE9xRW52MzdReVRXelJ1NWR2RWlOR28xZ3E5ZXhZM0xsOUcxVHgvNDFxa0RBSEQxOE1DS2I3ODErcy9BME9kOG1sQW94SGMvLzZ4L3I5VnFNZnZ0dDlHK2ExZTg4TW9yK3ZiZGYvMkZzOGVQRjdtc2tlaHBuQWxGMVpaV3EwVkVkRHh1aFlRaVBDSVdZVkZ4aUl4T1FHYVdIRmxaMlpCbks2QlNhY3c5VEtwRXhHSWhwSlpXc0xhMmhJMjFGTjZlTHFqbDVRWmZIM2MwYlZnSFBwNnVwUy9nU0VSRVJBVXdSaXVNTVVqRmFkaXNHYlFhalg2WldjTm16WjZwbjJQNzkrUDAwYVB3cVYwYlNxVVNjZEhSMkxSNk5TYlBuSWxUaHc3aFFVZ0lhdm41UVN3V0l5NDZHbHZYcjRmVTJocE4vUDBMOUJOeTZ4YitXTFVLU3FVUzdwNmVjUGYwUk1Uanh6aTRlemNlMzcrUFY2ZFBoMEFnUU10MjdRQUFGNE9DQUFCK0RScWdSWnMyQUlDSXg0OEJBS01uVG9SZi9mcEZqdm5jcVZNNGRmaHdnYmIvelprREFBZzZkZ3lYenA3VnYzLzZiNXMydHg2VVdDSjVoajh0b2llWWhLSnFKU2RIaWJNWGczSDJZakF1WHcrQlFDU0dmN09tcUYzTEYvMzZ0SUdQdHhka01sdFlTNld3bGxwRExEWThMWlZxSnBWS2pTeDVGckxrY3FTblp5QWlNZ3BoRVpHNGVEMGM2LzQ2Q0sxR2hUWXRHcUp6dTJibzNLNFpMQ3o0anpBUkVaRXhHS01WanpGSXhabWN1Nnp0c3hrejlPK2Z4Wlh6NS9IQmwxL0N3ZEVSR28wR20xYXZSdkRWcTlpOFpnMEE0TjFQUDRXcmh3ZTBXaTIyckZ1SHErZlA0OVRod3dXU1VHa3BLZGk4WmczVWFqVmVldU1OZmFJcE15TURhMzc0QVhkdTNzVFY4K2ZSdW1OSEFMcWQ4QjdkdXdjQXlFaExRMkpjSEp6ZDNQVDlXVmxad2RyV3RzZ3g1NS9SbGNlbmRtMEFnTXpPcnNEN3A2bVVTZ0NBaEVrb0tpTW1vYWhhQ0hrUWpvQkRRVGdlZEJXTkdqUkFyKzdkOE9vcmsrSHQ1V251b1ZFVkloYUxZQ2VUd1U0bWc0ZWJHeHJVcTF2Z2VHUlVOQzVkdlk2QUk2ZngvZXB0Nk5tNUpZYjE3NEtHOVh6Tk5HSWlJcUxLalRHYWNSaURWRDM5aGcyRGc2TWpBTjNTdGI1RGh5TDQ2bFZrWldiaXVmSGo0ZXJoQVFBUUNBVG9PV0FBcnA0L2ovQ25haW1kUG5vVThxd3M5Qm80VUorQUFnQWJXMXNNSGprUzYxYXN3T1gvL3RNbm9hNWR1QUNoVUFpMVdvMURBUUU0ZWVnUXBzMmVyYi91ejl3RW1DbGs1OWFqc3JTeU10azlxR1pnRW9xcXRCdTNIMkxqOWtDRVJTVmc1UENoK0gzMW0zQnhkakwzc0tpYTh2YnloTGVYSjBZTUdZajR4RVFFSGptT2VZdC9SMjF2Rjd6OHdnQzBhRkszNUU2SWlJaHFBTVpvNVlzeFNPVlR2MG1UQXUvZFBaOGtWcDllY3BlWGtNckp6b1pLcFlJNHQ4N1RuUnMzQUFEdHUzWXQxSC9laktUSThIQjkyMzhuVDZKQjA2YTRkZTBhK2c0ZGlpTUJBZGkwZWpVR2p4b0ZBSmp3eGh1bzE3aHhrV00rYy9Rb2p2ejdyMUdmVDZWU1FhTlc2OS9uRlM2M3RMSXFVQ0E5NzV5OE5rT3pyWWp5WXhLS3FxVEk2QVNzK0cwSEltTlRNR0hzQ3hqVXIzZVJPejRRbVlLcnN6TW1qQjJOOGFPZng0SER4N0JvMVhaNHV6dmdmNU5Idzl2VHhkekRJeUlpTWd2R2FLYkhHS1J5c0xhMkx2QStmNjBrbTZlV3hPVmZ3cVpScTRIY0pGUlNmRHdBWVBHOGVVWGVSNTZaQ1FBSUNRNUdUR1FrZWcwY2lGdlhyc0hPM2g0anhvL0htU05Ib0pETEFRQUtoUUpaR1JsRjlwVS9lVlNTYmV2WDQ5ckZpNFhhQTdadlI4RDI3WVhhODVZM3NrQTVsWVJKS0twU2xFb1YvdHh4Q0xzUG5NSEw0OGRnNGZNaklCUUt6VDBzcXNGRUloR0dEdXlId2YzN1lQdnV2WmoyeVk5NGZsQlhUQmpkSHhJSmY4UVNFVkhOd0JpdDRqRUdxZnJ5aW4zWGI5d1l3bUtTdFZxdEZnZjM3SUdUaXd2OEdqYlV0N2RxM3g0dDJyUkJkRVFFQUdESHhvM2xOcmFPUFhvVW1PMTE2ZXhaaE42L0Q2RlFpT2ZHank5MnZFVEY0VThucWpJaW94UHd4WkwxOFBMMHhmcWZWM0JLTjFVcVFxRVE0MFk5ajc0OWUrQ0hsYjlnMmljLzR2TlpyOEhidzluY1F5TWlJaklweG1qbXhSaWs2cExaMnlNNU1SRXZ2UElLSEoyTC9uNWxwS2NqTWl3TXc4ZU9MYlJyblVna2dyT3JLMTZaT2hXMTY5V0RyVXdHQURoNy9EajJidDJLYjFldDB1K3NtQkFYaDlpb0tLUEc1bHVuRHVyVXJ3K1JTQVNWU29YQVBYdGc3K0NBMUpRVWlNUmlnMHNJaVl6Qnh4TlVKWndJdW9ycG4veUE0VU9INGV0NW56QzRvVXJMeGRrSjM4eWJnMkdEaCtCL3MzL0F5YlBYekQwa0lpSWlrMkdNVm5rd0JqRmVYbElHQU5UNTZoNVZ0TnIxNmdFQWJsKy9YdXg1dGpJWjJuWHBnZzdkdXhjNmxweVlpSXkwTkxoNWVFQ2VtWW40bUJqRXg4UWdPaklTVWhzYkpNVEc2dHUwR2czY1BEd1FIeE5UNUwzMjc5cUZWUXNYNHZOMzMwVmlYQndBWFMycDlMUTBEQm81RXJYOC9IQnc5MjVrNVM0VEpDb3R6b1NpU20vYjNtUFl1ZThNbG43M2RhR2RRb2dxcTVIRGg2SjUweWFZOCtVM2lJbFB3dGdSdmMwOUpDSWlvbkxGR0sxeVlneFNNb21GQlN3c0xaR1RuWTJISVNGbzBLUUpOQnBOaFM4aDdkeXJGNjVkdUlBRHUzZkQyZFVWalpvMzF4L0xWaWp3MzhtVGFONjZOWnhkWFRIcTVaY05qbS96bWpVSWUvU295SHNzK2Z4emcrMExWNitHUWk3SHhhQWczQTBPeHNPUUVBREE4UU1INE9Eb2lIWmR1c0RheGdiUkVSRTR0SGN2WE56ZDBhcERCemk1dU9DWEpVdXdkZDA2VEpvMmpjdHVxZFNZaEtKS1M2UFY0dGMvOXVMY2xYdFk5ZjBpdUxwd1NqRlZMUTNxMWNXcTd4ZmgvVG56a0pTY2hqZGZHUUdoNE9sSjFFUkVSRlVMWTdUS2p6Rkl5WnEzYm8zTC8vMkhEU3RYb3BhZkg1SVRFekg3MjI4cmRBeDE2dFZEMzZGRGNUZ2dBT3RXcklDVGl3dWNYRnlna01zUkV4a0psVXFGSmkxYUFFQ1J5WjVwczJjWGFndmNzd2RIOXUxRExUOC9aR1ptNHAwUFA0U3RuVjJoOHpRYURRSzJiNGRRS0VTZEJnM1FwRVVMTkdyV0RHNjVPLzBsSnlaaXc4cVZVS2xVR0oyYkJLdFR2ejY2OSsrUGs0R0IyTHhtRGNhLy9ucUJvdXhFSldIYWtpcXRYLy9ZaTJ1M3c3Rnk2VUlHTjFSbHVibzRZOVhTaGJoMk94eHIvdmpIM01NaElpSXFNOFpvVlFOamtPS05HRGNPclRwMGdGZ3NSdGlqUjRWMnRLc28vWWNQeHl0VHA2SmVvMGJJeXN6RXc1QVFwS2Frb0hHTEZwZzhZNFkrSVdRTWpVYUR3TDE3Y1dUZlByVHAxQWx2dnY4K3JLUlNyRnEwQ0ZIaDRZWE90N2F4d2VTWk16SHYrKy94NW52dm9YdS9mdnI3UllXSDQrZEZpNUNTbElSQkkwZWlicjZDNklOSGprVHoxcTF4NC9KbHJGeTRVRjhZbmNnWUFsWG1RNjI1QjBHVlErOVJNL0hxdU1HWU5HNlF1WWVDYlh1UFlmL1JTMWk1ZENGa012UDhnMEJVbnRMVE0vRE9CeDlqU0orMm5CWlBSRVJWRm1PMHFvY3hTUFdTbXB5TWIyZlB4c3R2dllVV2Jkb0FBRlJLSmE1ZnVvUmpCdzRnTGpvYXJkcTN4OWhYWDRWSUxFWm1SZ2JXclZpQnFMQXdkT2plSFYxNjk0WjdNWWt0clZhTG9PUEhzVy9IRHFpVVN2UWFOQWlEUjQ0c2RKNUdvOEdPalJ0eE1TZ0lRcUVRYlRwMVFvLysvZUh1NVdXeXowN1ZBNWZqVWFWejh1dzE3TngzQnF1K1g4VGdocW9ObWN3VzMzODdIMVBmK3hBZXJrN28wYm1sdVlkRVJFUlVLb3pScWliR0lOVlhUR1FrQXZmdXhiM2J0NUdUblExN1IwZU1lKzAxdE9uVVNYK09qYTB0cHM2YWhRTzdkK1BNMGFQNDc4UUp1TGk1WWNiY3ViQzBzaXJVNTluang3RjN5eFlJaFVLTUdEY09YZnYwTVhodm9WQ0lNWk1tb1U3OStnall0ZzFYenAxRHF3NGRtSVNpRWpFSlJaVktaSFFDZmxpOURVdS8rNXJUdTZuYWNYVnh4bmRmZklwWm4zeUdlbjQrM0RxWmlJaXFETVpvVlJ0amtPckp5Y1VGRWFHaHFGT3ZIdHAwNmdUL3RtMGhFaGYrRlY4c2tXRFltREhvMktNSFRoMDZCSUZRYURBQkJRQmRldmRHZW1vcUd2djdvM2Jka2pjY2FOKzFLNXI0K3lNcVBCd05talFwODJlaTZvL0w4VWpQM012eGxFb1ZwbjN5STRZTkdZcVJ3NGFZWlF4RUZXSFhQLzhpWVA4K3JQenVYVWdrZkJaQVJFU1ZHMk8wNm9NeFNQV2oxV29oWU5GNXFrSlltSndxalQ5M0hJS25odytERzZyMlJnNGZDZzhQYjJ6ZWVkamNReUVpSWlvUlk3VHFnekZJOWNNRUZGVTFURUpScFJBWm5ZRGRCODdnM1dsdm1Yc29SQlhpdldsdllkZiswNGlNU1RUM1VJaUlpSXJFR0szNllReENST2JFSkJSVkNpdCsyNEdYeDQrQmk3T1R1WWRDVkNGY25KM3g4cmd4V0xIMmIzTVBoWWlJcUVpTTBhb2Z4aUJFWkU1TVFwSFozYmoxQUpHeEtSanovQWh6RDRXb1FvMFpPUUtSc1NtNGNmdWh1WWRDUkVSVUNHTzA2b3N4Q0JHWkM2dlJrZGx0L1BzUUpveDlBVUloYzZKVXN3aUZRa3dZT3hxYi9nN0V3cy9lTnZkd2lJaUlDbUNNVm4xVnRoaEVvOVhpOXQzSENBNTVCTGs4Mjl6RElUTXcxK1pZVlBHWWhDS3p1bnMvSEdGUkNSalVyN2U1aDBKa0ZnUDc5Y0g2VFg4aDVFRTRHdGJ6TmZkd2lJaUlBREJHcXdrcVN3enlJRFFTM3k3YmhJZVBvOHcyQmpJL0pxRnFEaWFoeUt6K1BSeUVrY09IUWlRU21Yc29SR1loRm9rd2N2aFFCQnc2aS9lWmhDSWlva3FDTVZyMVZ4bGlrSDhDZzdCODdYYlU4ZlhDNTdOZVE0TzZ2dkIwZDRLUU83NFJWVnVjVzB0bWs1T2p4UEdncXhqUXA1ZTVoMEprVmdQNjlzS0pzMWVSazZNMDkxQ0lpSWdZbzlVZzVveEJIb1JHWXZuYTdSaldyd3RXTFh3ZnZicTBncmVITXhOUVJOVWNrMUJrTm1jdkJxTlJnd2JjYllWcVBGZG5aelNvVngvL1hicGw3cUVRRVJFeFJxdEJ6QldEYUxSYWZMZjhUOVR4OWNJN3I0K0NSTXdaZDBRMUJaTlFBR0tqb3BDWm5tN3dXR1pHQnE1ZHVGQ3U5OXV4Y1NOK1c3NjhYUHVzaXM1ZURFYXY3dDNNUFF5aVNxRjNqNjRJdW5qVDNNTWdJaUppakdZa3JWWUxqVnB0N21HVW1UbGlrTnQzSCtOQmFDUW1qTzdQQkJSUkRjTWtGSUJ0di8rT0RTdFhHangyOXZoeGJGNjdGbUdQSHBYYi9SN2R1NGVRNE9CeTY2OHEwbXExdUh3OUJHMWIrWmU1cjZ3TXd3bkVpcUJXcVhEbTBCNXMrUEVMcUZSbG04Wjg3ZnhKTEozek5zNGQzMi93K003ZlYrQzdEMTdGbld2R0owWHZCVjh1OXZpbE00Zng4TTZOSW8rcmxEblk5Y2RLcENZbmxIaXZXUk1IWU9GSHJ4dHMvL21iV1FYYUZuNzBPbVpOSEZCaW53Q3c2L2Vmc1A2SEx3cTBLZVJaV0wzZ1krejU4eGVqK25oV3lweHM3Tnl3QWx0K1hZejd0NjZhOUY1dFd2cmo4dlVRYUxWYWs5NkhpSWlvT09VWm8xVzBqTFFVSFAxbkMxVEtuSExwYjh2cXhmaG9VdEhGa3YvNlpTRStlblZ3b2ZiTlB5OHdPczc1NmF2MzhPZlBDMG84Yi9XQzJWai93K2RHOVZsYTVvaEJna04wdjFzMXFNdDZtRVExVFkwdlRKNlpubzdJeDQ4eGJNd1lwQ1luRnpydTM3WXRUZ1FHNG5CQUFFYS8vTExCUG16dDdGaTBzWlFpb3VNaEZFdmc3ZVZacG40Tzc5bU1rd2QyWU9xY3hmRDByVnZvK05vbGM1RVlGMTFzSDg1dW5wZ3k2NXRudW45V1pqcU8vTE1GYWNtSjJMcG1LU1pNbmYxTS9RREFqUXVuRVIzK0VNb2N3OXZTM3J3VWhMVGtSSGpXOGpPcXYwTzdOdUhnemo4d2NQUWs5SDkrUXFIalNmRXgyTDcyQjFoWVdXSEc1OHZoNHVGZDZKekRlemJqektFOXVIMzFIRDVldEE0aWNjWC95QWdKdm96NDZJZ0NiV3FWRXZlQ3IwQlpRcEFaSHhPQngvZHVJL1JlTUI3ZnY0MitJMTVFcTA2OWpMNzNyajlXNHZ5SkF3QUFTMHNwNmpkdFZlcnhHOHZIMndzQ29SaVIwUW53OFhJMTJYMklpSWlLVTE0eEdnRHMyN1lPYVNtSlplcGovSnNmR25XZVZxdkZobVZmSWpRa0dQZUNyMkR5cks4aEZrdktkRytOUmcyTlJsT21Qa29TR2hLTXpQVFVFczhMZjNnSGxsSnJrNHpCSERHSVhLNkxkejNkdWVTVHFLYXA4VW1vMnpkdVFDZ1Vva1hidHZqMjQ0K0xQTy91elp2NGRyYmhCTVBNVHorRmx5K3orS1Z4S3lRVUxabzJLWE0vR1drcHlNcEl4K29Gc3pIdDArL2g2dWxUNEhoaVhIU2hCRVo1a3RrN1lzSTduK0NYYnovRWc5dlhFQjhkVVdnTXhsQ3JWTGh6N1R3RUFnRmFkdXhSNkhoaVhCVFNraFBoN09ZSmUwY1hvL3BzMjYwZlRoN1lpY0NkZjhEVDF3L04yM1lwY056SjFRUFBUWHdITzlZdnc3b2Y1bUhtbHovQjBrcXFQeDcyNEE2T0JteUZTQ3pHaTI5OVpKWUVsTEUwR2czaVl5SVFFLzRJMGVHUEVCWDJBSS92MzlFSGRTS1JHTDcxR3BXWXRNcnZ4UDRkT0gvaUFKemRQQ0VXUzNEbThGN1VidEFVYmJyME1kWEhnSCt6cGdnT2VjUWtGQkVSbVUxNXhXZ0FjT1BpNlRMSFljWW1vUVFDQWFiTStnWnJsOHpGdmVBcjJMRnVHY2E5T2F2a0Mwc2hKVEVPQjNiOHJuLy8rUDV0QU1DV1h4Y1hPSytvZG1NL2l5RWFqUVlDRXhic05sY013aUxrUkRWUDVmMnRzb0pjREFwQ3MxYXRZTy9nZ0srZXNVNlR4TUtpVU52UGl4Y2pJUzRPbnkxZWJPQUtDbytJUmUxYVpVL2NQZmZ5VkdTbXArTEsyV1A0ZGRFbitOL255MkRua08rSlN1NnM0aVViQXcxZVg5SlVhV09uVWdOQVduS2l3ZVZvK1RtN2VlR1RwUnNLdGQrNWZnRUtlUllhdFdnSG1iMFRydjUzQXJldW5OVWZUMDNXUFVWVUtaWFlYTUtVN1pkeVoyTTV1WHJneGJjL3d2b2ZQc2VXMVl2dzd2eVZoV1k3ZGU0ekZQZURyK0Q2aFZPNGNmRTAyblhyRHdDUVoyWmcwMC9mUUt2UjRNV3BzK0hYcUhtQjY0cjZjNG1QampCNDdNR2Q2d2JiRGJVdDJyQWZRaU5uRnNaRmhlR0h6OTVCYkdSWWdhbjNEczZ1cU5PZ0dXclhiNHphOVp1Z1ZyM0dTRTFLUUU0UnM4eWVkdTdZUGdUODlTdXNyRzN3MnZ2eklSQUlzT0tMR2RpNlpnbXNiV1ZvN04vZXFINUtxNWF2RHlJaTQwelNOeEVSa1RIS0swYkxyNmc0ckRnTFAzcTkxQWtzSzZrMXBuendOWlo5L2o5Y09CV0loaTNhb25YbjNxVytkMUhrV1ptNGZ2NlUvbjFlS1liOGJjVzFseWtKcFZaRElEQmRKUlhHSUVSVVVXcDBFaW94UGg2aDkrL2p4U2xUQUFBV2xwWUl2bm9WZi96OHMxSFhMMXk5dXNoam1lbnB5RWhMSzVkeFZrZGhVWEhvMTZkTm1mc1JDQVFZOStZc0pDZkdJVFFrR0tjTzdzTFFjWlAxeHpNelVndk03bmtXSXBFWVRtNGVaUjFxc1lIVXVlUDdBT2lTUWdBUStmZytMZ2NkTFhSZWFuS0N3ZmI4WHNxM0pMQnA2MDdvMG5jNHpoemVpOStYejhlTUw1WkRZbUZaNFB3WFhuOFhIWG9OUXFNVzdRRG9wclAvdWVvN0pDWEVZdGo0Tnd3R2I0Wm1BMTBPT2dvcnFUV2F0dTVVcU4zV3pnRU5tei81ZnQrNjhoOFU4aXlEL1FpRVF2ejh6U3lrcFNZQjBDMGJCRkFnd1RmOXN4OEFBTmtLT1VRaU1kcDA2UTEzN3pyd3F1VUhyMXIxWUNPekw5VHZ6VXRCQ0J3V21jMEFBQ0FBU1VSQlZOaXlCaE9temticlltWXpuZGozTndLMnJJRllZb0hKSDN3RkQrL2FBSUJKTXovSDJpVnpzZUdITC9EUzFObnc3OUM5eUQ2ZVZTMGZieHc5WHJQcnhSRVJrWG1WVjR4bUxsYldOcGo0djAreGJONTA3TjY0Q28zOTIwTnFZMXN1Zlh2Nit1SGJ0WHYxN3pmL3ZBQ1hnNDRXYUN1dTNWaTdONjVDVmtiQjN5UFVhaFV5MDFNTlBveDhxUXpsSVBJd0JpR2lpbEtqazFDbkRoK0dWcXVGMk1BeW96ZmVldy8yRGc0R3I3dHk3aHlPN050WDV2dHZXYmZPWUx1TnJTMkdqeDFiNXY0cnM4am9CUGg0ZTVWTFgyS3hCSy9PL0J6blR4eEE3MkhqbnR6ajhYMWtaYVNqVnIxR1plcmZ3ZGtOSHk4eS9MMHFqYUptRDZVbUplRE90UXV3a2RuckV6aER4MDB1a0V6N2F1WkxTRTFLd0dmTE54dTlIQy9Qc0JmZndMMWJWMUNuUVROOXdVbGpaM2dGYkZtRGdDMXJDclF0MlJob01OaTVISFFVTWdlblFzY3VCeDJGdTFldEF1MExQM29kQ25sV2tVRlRRbXhVb1dMb2hwSjR2blViNlJOU0pZbU5DZ01BdUhuWE1uaGNwY3pCcm8ycmNPN1lQbGhhU1RGbDFqZndhL2hrQmxpRFpxM3g2c3pQOGZ1eStkajQwOWZvTytKRkRCajFDb1RDOG5zcTZlUHRoY2pva292QUV4RVJtVXA1eG1qbTRsV3JManIzSFliVGdidHhjT2NmZUg3aU8wWmZ1My83ZXYxTXBzalErd0NBZi83NlZYOTgrSXR2NmwvWGJ0QVVHazNoM2ZHS2FqZldqUXVuRFc0S2s1T3RNUGd3c2p5U1VJeEJpS2lpMU5na1ZFWjZPaTZlT1ZQa2NXZFhWemc2T3hzOFptdG5WeTVqdUhMdW5NRjJSMmZuYXArRXlzeVNReVlybjZkU0FHQnI1NEErdzhmcjMydTFXdXpicWtzY05XdlRwYWpMSUJBSWtKNlNoTFRrUk5nNUd2NSttOXJab3dIUWFEU3d0cFVaWElhV0dCZUYxS1FFdUhyNGxEb0JCUUFTQzB1ODk5V3FBak9naXFwcmREbm9LQ3l0cEdqV3BuT3A3MU9lUGx1K1dmODZienArL3FuOENua1dBQlI2U2xpYzBIdkJFRXNzNE9GVHA5Q3htTWpIMlB6ekFrUTlmZ0I3SnhkTS91QnJlTldxaStETForSFhzRG1zYldVQWdDYXRPdUxOanhkZy9ZK2Y0L0NlemJoLzZ5ckdUSGtmN2w2R0UxdWxaU2VUSVROVFhpNTlFUkVSUFl2eWp0R0EwcFUzTUVRaHo0SkVZbEdxK3BRcFNmRUFnTE5IQXRCOTRFZzR1eGxYYVAzVXdWM0l5VllVYUR1eDcyLzk2K0V2dm9uais3YnIzL3Y0TlN6dzNsQzdqYTBkMnZjWXFELzI5SjlIL25JR1lyRUVDOWIvVzZpL0QxOFpDQmNQN3dJUFJwOWx5V0pSR0lNUVVVV3BzVW1vWS92M0Y3c042WUk1YzB3K2h1S1c4NW5MaHEzN3NXSHIvZ3E1MS85bWZZTHRmL3hXN3YxcTFHcnMrdU1uM0wxeEVUSjdSM1RwTjd6SWM5MjhhaUUyOGpIbXozaFIzL2JteHd2MFM4ZjZQZmNTckczTEorblllOWc0Mk1nSzlxWEl5c1RwUTN1S3ZlNytyV3NBZEROeG50WFRTL0FNUFRIVGFyVzYyVXoyanMvMFJPM0xWZHNOSnRHK1hMVWRJbEhCSHpVenZsZ09qZnJabnhCYVNhMWhiU3REWEZRNExwMDVnbFlkZXhZWm1HWXI1RGh6YUEvaW95UFF2RzJYQW1OUktYTndMR0FiRHUvZERMVktoYnFOVzJEaTlMbVEyVHZoNXNVejJMRHNTM2pYcVkrM1Axa0VxYlV1SUsvYnVBWGVuZjhUTnZ3NEg2SDNidUg3T1crajI4RG4wWGY0aS9wazFiT3lsa3FSSlRldWJoVlZENWx5QmJidFBvclQ1MjhnS2pZUkNnVy8vMVE1V0ZsWndzdmRHZDA2dE1EWTUvdkFSbXBsN2lGUkJjbkt5b2ExdEd5bERKN1dvZWVnVWw5ei9jSXBLTEl5QVFEWHpwM0F2MXQvdzhCUkU5RzEvM01sWHF0V3FYRHY1bVhkYTdVS2gzWnZNcm9lVTk0U3V1U0VXSHp6M2tRQWhXdGFCZnkxcHRCMXhYSDE5Q21RaE1xL2lVMThkQVJFWWpHY1hIV2xIOFRpd3JWbXRWcHQ3dXFOc3UzMlZ4ekdJRVJVVVdwa0VpbzJPaHBCeDQ2aFMrL2VPSDNrU0lGamJoNGU2RGRzR0pyNis4UEMwdExnOVFseGNZaDQvTGdpaG1vV0htNm1ueEVVRzUrRVRoM2FQZlAxUzJhL2daaklndCtESlJzRG9aQm5ZZldDanhIKzhDNGtGcFo0ZWZwY2ZmTEFrTEZUM3NlL1c5Y2lJeTFGbjVSMGRIRkRVbndNMWl4K2tvZzhlelRnbWNmNnRMWmQrMEZtN3dnQU9CVzRXeDlnNVRsLzRnRHUzN3FxZng4UmVpLzNhMGlKUmNueitOWnRoS0FqL3hSb00zcEpvWkc3bEpUMXFhWWhwU2xjMm12SUdPemJ0ZzUvL2JJUWYvMnlzTVR6cmFUV0dQVENxd0Iwd2R6Vi80NWovL2IxU0lxUGdWQW9SUCtSTDZQL2N4UDBpYlNtYlRxamVkc3V1SGtwQ0dzV3pjSGJueXlDaGFYdWx6Qm5OeS9NK0dJWkFyYXNSZERodlRpeDcyK2NPN1lQbmZzT1I3Y0J6ejNUakRVQWtGcExrYVdRNDkzUFZ1RDZyUWNRQ0FRUUNRVVFDSVVRQ2dRUUNnUVFDQVVRQ29RUUNIT1BDWVFRQ2dXNTV3cHpqK3RxYTRsRklrZ2tFbGhZaUNBUlMyQWhFY1BDUWdLSlJLeDdMUkhEUWlLQlJDeUdoWVVZNHZ4dEVoRXNMQ1NRV2xuQTJzb0tVcWtscktWV3NMS3lnTFhVRWxJckswakV4aFdRSjhNdVhRL0I0cFdiRVJ1ZmJPNmhFQldpVUdUajRlTW9QSHdjaFlQSHorUERhUytoclg5RGN3K3JTdE5vdGNoV0tKR2xVRUF1ejRaY29ZQmNub01zUlRia2NnVVVPVW9vbFVyazVLaVFvMUloSjBjSmxWTDNXcG1qUW81U2lSeWxHc3JjWXpsS0ZYS1VLaWlWVDg1VmF6WFFhblU3cVdtMVdtalVXbWkwR21pMFdtalV1Y2UwR21nMVdxaTFXbWcxdW1OYXJTYjNYQzFFSWlHc3BkYmwrdG5IVG5tLzFOZDQxNjZIekhUZGpPZndoM2VSbFpGbTlDNjNkMjljUkxaQ2pucU4vWkVRRzRYTFFVZlIvL21Yalo0TkJRREJsODhXZTl6VjA4ZW8yTXBRdkpUL3Vsa1RCOERKMWFQWXZwUzVHNnVJSllVVFZPVkZhaTFGZW1ZV2VvK2FhYko3RUJFQk5UUUpkVEl3RUxaMmR1amFwNDgrQ1NYUHl0SVhFbS9WdnZpZHIxemMzT0RpNW9iNEdGM0JaRnM3TzBpdHkvY2ZhM05wMWJ3QmZwZy8zZVQzNlQvMlBjeDgrODJTVHl5Q2s1c24xTGxyN1pQaVk2QldxUURvRWcwdE8vYUFJaXNUTDcwekc3NSt4UWZNdGVzM3dUdHpseFpxajRzS0w3ZnB6VS9MbXdHVWtaNktrL3QzUUNRU1E2MVc2WStIM3J0bGNMMS8ySU83Q0h0dzE2aDdPTGw2bEhyOFdvMEdBQ0NBOFZ2bEdpcEUvaXp5Q3BXWFJwL2g0K0ZWcXg0ZTNyMEJlV1o2a2VjSlJXSTR1YmlqVGRlKyt1VGZrYjEvNGNEZkd3QUFYclhyWWN6azl3cjlYUkVLaFhoNTJoeXMrbVlXd2g3Y3dlL0w1bVB5QjEvcGsxUVNDMHVNZkdVYS9EdDB4ODcxeXhFYkZZWmpBVnZoNnVIOVRFOThuNWIzMUZQM2JYbjJXV09tSkJHTElMV3lnclhVTWpjNVphVkxXa21sa0ZwWndNYkdDakliYThoc3JTR1RXY1BPMWdaMnRqYVF5YVNRMmRwQVptTU5zZGgwTy8xVVpwZXVoMkRXRnl2TlBRd2lvOFRHSjJQV0Z5dXg5TXRwYU5PaVppYWl0Rm90NU5rNVNFdlBSRVpHRnRJeXNwQ1dub1gwakV5a1pjaVJucDZKakV3NXNoVFp5TXBTUUo2ZGpheXNiQ2h5djhxekZWQW9sTVhPd3ErT0xDeDBEMi9pb3NMaDVsVzZIZmZ5Wmp3cDVGbTRkVlZYd3FKaDg3WkdYWHZ1K0FFQXV2SURXVmtaK0hmTFdod04ySW94cjc5cjlQMXZYRGl0ZjMzeXdFN1ViZFFDUG40TjlHMktyTXh5ZlVoWm5MemxnWGtQdzB4RklOQ2laYk1HSlo5WURxN2V2RmNoOXlHaXlxZEdKcUhxTjI2TWhzMmFRV0x4NUduQ3BiTm44YysyYmMvVTM4Z0pFOUNwUjQveUdsNk5JTFcwUXBZOEMzYXlaMXUrOVByNzgvV3ZuMTRQMzJ2SUdNUkVoT0xza1FBVS93enJDVmNQN3dKRnpkMjhmRXMxSzJmV3hBR3dzcmJCMTZ0M0dYM052Myt0Z1R3ckF6MEdqY0xKQXp2MTdXT252SzkvWXZqd3pnMnMrdVlEMUcvYUVtOS9zdGpvdmdIb1ovM2svL09KRG4rSVl3R0cvNTVyY3BOUTZhbEp4YzY0R3Y3U1cvcGtqcUZDNUU5Yi84TVhzTFYzS0Rid3l5dFVYaEtWTWdmWkNybCs5N3ZHTGR1amNjdmlrOGFHOUJyeUFtNWQrUSt0Ty9kRzEzNGpEQzRqQkhSUEhDZk5uSWRsODZiRHIxRnpnK2ZWYSt5UDk3LzlCV2VQQkNEaTBiMHlKYURrV1hKWWwzRTN4NHFrVkttaHpNaEVXa1pteVNjWHdkcktFbll5RzlqYVdzUE8xaHAyTW12SWJHM2dZR2NMSjBjWkhPMWxjSEswZzVPRDdqK3AxSFJQZ1N0S3BseUJ4U3VmMUQxemMzWEIxQ212b1ZXTDVuQjJjalRqeUlpZVNFeEt4dFViTjdGcXpYckVKK2lLRlMvNmFUTisrM0YydFZpYXA5Rm9rSktXZ2FUa05DU2xwQ01wUmZjMU9TVWQ2ZWxaU012OTJaYWVMczlOTkdWQnJkYVllOWdWd2xJaUtWT01sbCs5SnY2SWZId2ZxNzUrSDNXYitKZDZPVmxPVGpaQ1E0S1JrWllDWDcrRzhLcFZ0OFJyVXBNVGNQdmFPWWdsRm1qUnZodUVRaEdPN05tTWk2Y0NNZUQ1bDJIdlZQSnM1Y1M0YUR5OGV3UFd0akprWmFRajZQQmVITjM3RjZaL3Znd3U3cnFpN2VtcHlkaXhmbm1wUHMrenlzeXRnV2tsdFRIWlBlUlpjdGhhMjFUSXcyZ0ErSDNyZ1FvckFVSkVsVXVOVEVMNXQyc0hrVWlFOUxUQ1JZMUxVNmRKcFZSaTd2U0srVUZkM1ZoYld5SkxMaStYQU1lUWk2Y09sZXI4T2cyYkZVaENHWExuMmdYWU83bkEzYnQybVhkRWkzcjhBQmRQSDRLdHpCNERSazRza0lUSzc5YlYvd0FBalZ0MktOUDk4cVFtSnhxY1paV2ZRcDVWN0RrRFJyMmlUMElaSS9oeUVCeGQzSTArUHorTldnMU5idEQveTNjZklmVGVMUXdhUFFtOWhvNUI0TTZOU0U5Tk1yb3ZtYjBUQm96UzFYWVFTeXd3NHd2akFrZDdSeGQ4dFBBM1dGa1hIZmlKUkdKMEcvQzgwV01wU3BaY0RtdXBKWDZZUHgxYUFCcDE3aEtKdkNVVjBDMmgwR2cxMEdpMHVhKzEwR2h5MytkN3JkRnFvRlpya0pPalc2cWhWT1V0NVZCQ3FWVHJsbThvZGNzNWxLcmNjM0pVQmQ1blp5dDFUL1BsMlpBcmNpQ1hLeUJYWk91V2tXVG5JQ2RIV2ZiUHJNaEdsaUliaURmdWUybGxaUWtuQnhrY0hXemg1R0FIWndjN09EcmF3ZEZlQm1kSE83aTVPTUROeFJFeVcyc0lqRnhhV3RHMjdUNnFYNExuNnVLQ2RhdVdtZXhuSWRHemNuWnlSTitlM2RHK1RTdThOblVtNGhNU0VCdWZqRzI3aitLMUY0ZVllM2hGVWlwVmlFOU1RVnhpTWhLVDBwQ1luSWFVbEhRa3BhUWpNU1VOU2NscFNFNUpRMnBhSmpRVlBDdEpLQkJBYW1XcFc5NXNaUWtycVNXa1ZwYTVTNXd0WVdXWnUxemFJbmVadEVRQ3NVUU1pVmkzUE5wQ0lvWkVJczQ5Sm43eVB2ZTFXQ0tHU0NpRVVDaktYWmF0Vzc0dEZBcHlsMjAvZVoyM3JQdkpVdS9jWmQ5Q0FWNTgrOHR5aTlFR3ZmQXFGUEpNM0x3VWhPdm5UNVg2ZW9GQUFLbU5ESzI3OUNtd0sxMXhqdis3SFJxMUdtMjY5TkhYOWV6U2J3U08vck1GZ2JzMllzems5MHJzNDl6eC9aQllXS0orazFhNGZ1RVVYbnZ2U3l6L1lnWitXL3FwUG40b3kzSzgwa3BOMGlXQ3kxcDdzamg1TVFnUmthblZ5Q1NVeU1Cc0Jnc0xDOWphMlNFNU1SRXFwWEcvV0RtNnVNRFd6cTdBakNveWpvMjFGT25wR2ZCd2N6TkovMHMyQnVMZkxXdHg3Tjl0bVBiWjkvQnIyTnpnZVdjTzc4V3UzMzlDL1NZdGkrMVBvOUZnL1ErZlE2TlI0K3RmZDhPeWpMTlZISnhkSVJKTDhQd3IwNHROYnR5OEZBUkF0eXRiZVdqczM3N0lHVjYzcnZ5SGRkL1BROGRlZzQwSzBONmF2UUFXbGxZSTJMSUdhY21KeFo2Ym1aNWE1T3dxTzBkbmpIOXpsbjZxdVVxbHhNbjlPL0RnOW5XRTNndEd0a0szVTh2OVcxZmg2ZXNIUjFkZFF1dktmOGRLdGVUUTFkTkhuNFRLcnp5Q3c2OVc3eXkyOXBpeDB0TFRZV01qaFVDZ1d4UXBGQXNBVk43bGFpcVZCb3JzYk1nVjJjaVNLNkJRNU9TKzFyM1B6TXBHV2tidTBwWGNtUVhwR1ZtNXN3eXlrSmFSQVpXcWRETUxGSXBzUk1Wa0l5cW0rRzJrTFMwa2NIZHhoS3Vybys2cml3UGNYWjNnN3VvSU4yZEh1TGs0d01MQ2RBVmVpM1A2L0EzOTYzZmVlSTBKS0tyVTdHUXl2UFBHYS9qeU85MXMzRE1YYnBvdENhWFZhcEdTbG9tNCtHVEVKU1FqTmo0SmNZbkppRXRJUVd4OE11TGlrNUdVWXZ5dXFhVmxZMjBGTzVtTmJvbXhyVFhzWkRhd3M1WEN6bFkzbTFObWF3MXJLMHRZVzF0Q2Fta0ZxZFFpTitta1c2cHNhU0dwdE1ueC9Nb3pSck93dE1MWUtSOWc3SlFQU25WZGFsSUNoQ0loWlBaT3Bib3VQVFVKL3gzYkJ3RG9QbkNrdnIzbjRORTRjMmdQTHB3OGlPNkRSc0hEdTNhUmZXUXI1RGg3SkFCTlczZUVVS2o3bmNIZHV6Wkd2aklkWjQ4RzZIOVBVT1prNDhIdGE2VWFuekdLaTBzdW5EeUlDeWNQRm5sTmg1NkRucW4rRnZBa0JpRWlNclVhbVlReXBFUDM3dWpRdlR0Ky9Pb3JSRWNZOTR2dHd0V3I4ZG5pMGkyUkloMXZUeGRFUkVhaFFiMlNwMVUvcTQ2OWgrRDR2dTBJM0xrSmI4MHVuQURKVnNoeFpNOW1XRnBKMFdQUTZHTDdpb3NLZzFxdGdvT3pXNWtUVUFCZ2JXdUg4Vy9PUXF0T1BZczlMeUVtRWdDdytPTXBSdlU3N3MxWmFOLzkyWklxZDY1ZkFLQ3JQUlViRlFaM3IxckZudCtnbVc0SHdTMi9MaWt4R1pTVHJTaHlkcFdycHcrR2pYOUQvMTRvRU9MQTN4dWcwV2pnNHU0RnJWYUxuR3dGNXEzWUFqdUh3c0dvTWNzbWl3dm84dTlRVXhycEtVbFF5TE4wQ1NOQitTU0tJaUtqNE8zNWJFWE56VUVzRnNKV0xJWHRNd2F0V3EwV0NvVXlOem1WaWZRTU9kTFNkVXRna2xNemtKeWNocVJVM1RLWjVPUTBKS1prR0wxN1hIYU9FbUZSY1FpTGlpdnlIQWM3VzdpNU9zTGIweFUrSGk2NnI1NXU4UEowZ1lPZGpjbCtXWXlLZlpLMGJkWENjSUtjcURKcDJieVovblZVYkx4Sjc2VlVxaEFkbDRpSXFIaEVSaWNnTWlZT0VkRUppSWxMUkZ4Q0NwUktWY21kR0VFb0VNRGUzbGEvMU5mSlFRWW5CeGtjSEdSd3NMZk5yV0VuaGEzTUJuYTIxcERaV0VNa3Fyd1BCY3BUUmNSb0pmbHE1a3V3ZDNUQlo4czNsM3h5UHY5cy9oWEtuR3cwYjljVjNyWHI2OXR0WlBib09lUUZCTzdjaUYwYlZ1RHRPWXVML0JsLzZ1QXV5TE15MEs3N0FGdys4MlFEbzNiZCs2Tk5sejc2cGZrcGlmSDQrVnZqZHR3cmpUWmQraFJxdTNQOUlySnlsK1ExYTlPNXlGaTBUb09tejN6ZnFoYURFRkhWeFNUVVU5Nzk3TE5DYlZIaDRWajI5ZGQ0ZGRvME5QSDNOOE9vcXA5YVhtNElpNGcwNlQxYzNMM1Fwa3RmWERwekdKZURqaGI2UjMzdjV0VklTMG5DOEJmZkxIRjY4OE83dXBrTFBuWHFGM21PSWl1enhGazFuLyswUmY5VXIxV25YaVYrQmtPQnlOT3lNdE54NTVvdWdXUnArV3pKZ0pURU9GdzRHUWlCUUlEbzhJZjQ0ZE4zTU9pRlNlZzUrQVdqZnhFdktoazBhK0lBT0xxNFkrNFBHdzBlZTVwUUpNS0VkejVCN2ZwTjRlRHNxcTlwWlNnQlZSNk0zalV3bjlDUVlLeGVxS3VGTldMQzI3QXFwMTJFd2lJaVVjdkxOTE1ES3lPQlFLQ2JLU0MxZ0x1cmNVczg1ZkljSktXbUl6azVEY21wdXVVMWVhOFRrbElSbDVDQ3VQaGtwR2VXWEdNc0pTMERLV2taQ0hrUVh1aVlqZFFLWHA2dThQRXFtS0R5OW5LQnZheHNDYXI4aVRUV2dLS3F3TVg1eWM5ZnVkeTQzY21LbzFTcEVSMmJVQ2pSRkJrZGo3ajQ1REl0a3hPSmhIQjFkb0NicXlOY25lemg3R2dQaDl3RWs3T0RIUndkWkhCeXNJTzluVTJabDlaWFYyV04wZTRGWDhITzMxZVVlUnpwYWNsWStOSHJoZHFMK25mN1h2QVZYQTQ2Q3BGSWpNRmpYaXQwdk5lUU1UaDNmRDhlM0xtTzg4ZjNvMlB2d2pQNk10TlRjU3hnSzV6ZFBOR3dlZHNDU1NnQUJXcERPcnE0NDVVWnViODNhTFZZOXZuLzBLeE5GL1I3L3FVQzF5eWJWN3JTSFUvWDJzektTTWY4LzQySFFDQ0FWcXRGZzJhdHk2VUV3Tk5xV2d4Q1JPYkRKQlNaaGErUE95NWVML3lMWDNrYlBPWTFCRjhPd283MXkrQmRwNzUrZHMvNUV3ZHg3dGcrZU5lcFgyQzZkbEZ1WGp3RFFGZUV1aWdDZ1FBdUh0N0Y5cE0zcmR0WUpSWDl6a3hQeGVvRkh3TUF1dlliQWY4TzNVdlZQNkNiVHI3eHAyK2d6TWxHNzZGajRlUFhBSCt2VzRhQXY5Ymc1c1V6R1AvbWh5VitydkxXc21QeE04VHlDOXhaT0xuMXJGVEtISWpFeFMrWENIOFVnclZMUDRVeUp4dER4cjV1MU44Zlk0V0ZSNkNkZitsMkQ2cHBwRklMZUV1ZDRlM2hYT3g1Y25rTzRoS1RFSmVRckU5TXhTWWs1NzVQTG5GR1JhWmNnWHNQdzNIdlllR2ZVL1l5Ry9qVjhrS2RXaDd3cStVQlAxOVAxSzdsQVR0YjB4V01KYXFLMUdvTkltTVRFUG80R28vQ294RWFGbzNRc0JpRVI4YzljNUh2dkJtTTdpNU91aHB3cm81d2MzSFUxNE56Y3BBeHVWUkdaWTNSc2hYeWN0bGhXS05XRzkxUFJsb0svdnBsSVFDZzE5QXhCbWR6VzFoYVljU0V0N0Z4eGRmWXUzazE2amIyTHpRYjJzTFNDa0tSQ0wyR2ppbjI3OUdDZFFFUUNJUVFpWFcvU2lteWRCdDB1SG42Rk5wdE4rL2NrdVJrSy9EZzlqWGN1WDRSZllhUGc3MmpibGJTeVFNN29GSXAwYTViZjl5L2ZSWEg5MjFIcDk1RElKYVViemtReGlCRVZGR1loREpDM3RiMXhjbk15TURQaXhicDN5Y2w2cFpiTEprM3I5QzV4UjNMYjliOCtjVWVyOHFhTnF5RDlWdU0zMzNPV0ZxdEZzZi8zWWFtYlRyRDNhc1dISnhkTVhMUy8vRFhMd3V4WnRFY1RKMnpHSS92MzhiZjYzK0UxTVlXci96dnN5SjNSc3VURUJ1RmU4RlhBT2htSFJYRlVtcjlUTE5xaXFLUVorSGZMV3ZRYzhnWS9VNHMrV1drcDJMMWR4OGhPdndSdXZRYmpwR1RTbDhrUHkwNUViOHZuNC9IOTIvRHc2Y09Cb3lhQ0ltRkpXclZhNHcvVjMySDBIdTM4UDJuVS9IOHhIZkt0T3ViS1FYdUtwOGtsRnFsd205TDUwR2x6TUc0Tno0d21IaUxmSHdmdnk2Y0RVVldKZ2FPbm9RK3c4ZVh5NzN6WEErK2hVa3ZjS2ZOOGlDVldxQzJqd2RxKzNnWVBLN1JhcEdhbW9Ib3VFUkV4aVFnS2pvQjRWRnhpSXhKUUdSVWZMRXpxVkxUTTNFMStCNnVCaGZjWHRyRnlSNjFmVDFRdDdZbjZ2aDZ3cy9YRTM2MVBXRmx5YnFCVkwxcHRWckV4aWZqNGVNb2hJYkg0RkZZTkI2RlJTTXNNcmJVeStlRVFpRTgzUnpoN2VrR0h5OVhlSG00d01kVDk5WE54UkdXWnFybFZwT1VOVVpyM3JaTG9kblJWLzg3am9qUWV4ZzZib3BSTTBsblRSeGc5SEk4dFVxRlRTdS9RVnBLRWp4ODZxRC84eE9LUExkbGh4NjQzS1l6Z2krZnhlL0w1MlA2dkI4THpHYVdXRmhpME9oSjZOaHpzTUhyTDV3S1JISjhiS0gydlBnd011eEJzUS9IOHRlbVZLdFZDTHQvQndDUUZCZUR6OTRlQmJWSzkvOUwrKzY2eng4ZkhZSGorLzZHUUNCQXIyRmo0ZWJsaTMzYjF1SFE3ajhOenZZcUM4WWdSRlJSbUlRcVFsSkNBaVFTQ1lRaUVXNWUwU1VnTEsySzNwSllvOUVnUHJid1AwcUcyb3c1VnQzNWVMcENvMUlpTWlvYTNsNmU1ZEpuUW13VXR2NjZCSTlDYnNLM2JpUDlVN0MyWGZzaUppSVV4d0syWXRubjB5SFB6SUNGcFJWZWYyOCtuTjFLdnZlaFhadWd6VjBhY1BTZnJXalFyQTNxTm01UkxtTXV6c1ZUZ1RoNzlGK2NQM0VRbmZzT3c0Q1JFL1hMQnROVGsvSExkeDhoTnZJeHV2UWRqcEd2bEM0QnBkRm9jUDdFQWV6YjlodXlNdExoNnVHRE56NzhGaElMM2E0b2ppN3VlR2Z1VWh6WThUdU9CV3pGdHJYZjQ5YVYvekJtOG51d2tkbVgrMmN0aTdMV2hNcVRtWkVHalVhTlJ5RTNzWFR1MnhnMGVoSjZEQjZ0RDVZakg5L0g2Z1VmUTU2WmdRR2pKaFliNUQ2TGlNZ29hRFVxMW1Pb0lFS0JBSTRPTWpnNnlOQzBZWjFDeDlNeU1oRVpsWURJR04xeW9Zam9lRVJFeHlNOEloYVpjb1hCUGhPU1VwR1FsSXBMMSs0V3VFOHRIM2MwcWxjTERlcjVvRkhkNG11dEVWVUZVVEVKQ0hrWWdYc1B3bkgzUVJqdVBZeEVXa2FtMGRjTEJBSjR1VHNWU2pSNWU3akN3ODBaWWpGbk1wbFRlY2RvR3JVYWgzZi9pWmpJeDRpTENzT0VkK2FVUzMxTlFCZlAvTG5xTzl5L2RRMldWbEpNbWptdnhCbENZeWEvaDdBSGR4QVRFWW9OUDM2QktiTytMbkJOMS83UEZYbnR4Wk9CZUhEbmVwSEhRMjVjUXNpTlMwVWVIekJxSXBMaVk3RHo5eFY0ZU9lR2ZsTVd0Vm9GTnk5Zk5HclJEbzFhdElPSGJ4MWtLK1Q0WThWWFVDbHowTFhmQ0hoNDE0YWpzeHRPQis3R3NZQ3Q4R3ZVSEkzOTJ4ZjdXWTNGR0lTSUtoS1RVRVhZdDJNSGJseStySC92Nk93TVh6Ky9JcytYMmRsaDRlclZGVEcwYWtFZ0VLQ05mME5jdW5xOXpBR09QRE1EQUxCMHpsdFE1bVNqU2NzT2NIOXExNU42VGZ4eE9uQTNzakowVDZvYXRXZ0hINzhHSmZaOUwvZ3lMZ2ZwNmdHTWYvTkQ3UHg5Qlg1YitpbGVmUHRqTkcvYnBVempMa20zQWMvRDJjMFRlemI5ak5PQnUzRTU2QWdHakp5STVtMjdZUFhDMllpUGprRG5Qa014Y3RMMElwOHFwaVRHSVRNOUZZQXV3QkdKeExoMTVUL3MyZlF6RXVPaUFRQXQyblhEMkNudlEycFRjSGMzb1VpRUlXTmZSOTFHTGJENWx3VzRlU2tJamk3dWVPN2xxZVh5K1RKeXgxVlpkZ3F5YzNEQzI1OHNRdENSZnhEdzF4cjg4OWV2dUhGSnR4d3hLeU1OYXhiUGdUd3pBd05IVHlyM0JCUUFYTDUySFczOEcxYWFQNCthenM3V0JuWU5iZENrWWNHZkpWcXRGZ2xKcVhnVUZvM1E4QmlFaGtYallWZzBIa2ZFR2l5YXJ0RnFkZWVGeCtEZzhmTVZOWHdpazVyd3psZEduK3ZoNW9RNnZoNm9XOHNMdFd0NXdNL1hBNzdlN3B3aFdJbVZaNHdHNk9LSnQrY3V3YThMWitQV2xYTlkrZlg3bURMcm16TFhlbFFwYy9EbnFnVzRjZkUwaENJUlhwNCtGNjRlSlc4Mlltdm5nSW5UUDhVdkN6N0MvVnRYOGV1aVQvRGF1MThXaW9NTW1UcDNTYUcyeExnb0xQOWlKdXdkblpHU2xBQUxTeXRNK2ZDYkluZmdzNUhaNDE3d0ZRaUZJalJwMlFGTlduVkUwOVlkNGVEOHBCNlRNaWNiNjc2ZmgrandSL0R3cm8yaDQzVWIxRmhhU1RGeTBuVDh2bXcrL2xqK0ZWNTc3MHMwYU5hNnhIR1hoREVJRVZXa0dwMkVra2drYU5tdUhld2RDeGVHN1Rsd0lPbzNiZ3l0VmdzcnFSU05tamVIUk1JcDRPV3BjN3RtQ0RoeUdpT0dESHptUG01Zk80K010QlFBZ0Znc3dlalhacUJkdC83NjQvZUNyK0RvUDF0eEwxaVhVR3pjc2ozQ0h0ekY5UXVuRVBid0Rub1BIWXYyUFFiQ3dyTHdMTGZFdUNqOHVXb0J0Rm90V25ic2lYYmQrOFBXemdFYmxuMkpEVDkrZ1VZdDJxRlRueUhGMW9rcXF5YXRPcUpoODdZNHNmOXZITjZ6R2JzM3JzTGV6YXVoVWF2UnFmY1FqSHAxUnBFQlE5VGpCMWk3Wks0KzhmYkg4cS93MHRUWnFOT2dHU3l0cFBEMHJZdkJZMTVEMDlZZGl4MUQ0NWJ0OGY3WFArUGd6bzBZTXJad2dkRFNXUGY5UENUR1JzSENTb3FVUk4ydVpmYU9ybVhxc3p3SkJBSjA3VGNDRFp1M3dWKy9MRVJvU0RDV3pua0xRcUVRMlFvNWhvNmZndDVEeDVyazNzZE9uc0dJL20xTjBqZVZINEZBQUZkbkI3ZzZPNkJENnliNmRvMVdpN2o0WklTR3grQmhXQlFlaDhYZ2ZtZ2tRc05qb0RGaVNUZFJWZWRnWjR2NmRYMVF0NVluNnRUeWhKK3ZCMnI3ZUVJcVpiS3BLaXFQR0MwL1c1azlwczVaakRXTDVpRHN3UjFzV2IwSWIzNWNlT2RpQVBvbGFTZ21INUthbElBL1ZueU54L2R2UVNBUVlQeWJINkpKeXc1R2o2ZHU0eFlZTS9rOWJGdXpGQS92M01EU3VXOWh6T1QzMEtoRnU5SjhMSVRjdUlTdGE1ZENyVmJoNVdsem9WTG00SmNGSCtHbitlOWk2TGpKNk5SN2FLRTR6ZEpLaW5mbUxvVlhyYnI2R2VqNXBhVWtZZjMzOHhEK0tBUjJEazU0N2YzNUJlTFVGdTI2b2Z1Z1VUaDFZQ2ZXTHBtTFllT21vTnZBa1dWS0lERUdsQzBJMWdBQUlBQkpSRUZVSWFLS1ZLT1RVRlpTS1Y1NjR3MkR4M3pyMUlGdm5Ub1ZPNkFhcG5PN1psajZ5MVlrSkNZVjJIbW5OTVM1UmFUck52YkhTMjkvREhzbkY2U2xKT0ZLMEZGY09CV0ltSWhRQUlDSFR4ME1lL0VOTlBadmovVFVaT3orWXlXdW5UK0pYWCtzeFA3dDY5R3NUUmMwYjljRmZvMWF3Rlptajlpb01LeGRQQmNaYVNtUTJUdnE2eTAxYnRrZTB6NWRpcTFybHVMdWpZdTRlK09pZml6WjhpeDg5OEdyRUlxRUJRcVFhelJxYU5RYXFOVktxSEp5MEhQb21GSWxNa1JpTWZvTUg0KzIzZnBoNTRZVkNMNThWbmUvYkFVeTBwTDF1KzNsZC8vV05XejQ4WE1vNUZrWTlNS3JTSXFQeHZrVEI3SHd3OWZRYmNEekdQM2FESGo2MWpXWWZEUEV3ZGtOWTE1L0YycTFDaXBsVG9GcDY4WXNhY3hqYlN2RDdhdmgwR3ExRUFnRWNQZXFoU0ZqQzljMFNFOU5ndFJHaHN5MFZLUW1KUmdNMHZJWXM5U3V0Rnc5ZkREOXN4OFJ1R3NqanV6OUMxcXRGZzdPcm1qWndUUzFFdUlURTNIdndYMTAvdVFWay9SUHBpY1VDT0RoNWdRUE55ZDBhdnRraSt6c0hDVWVQWTdDM1FjUkNIa1FocENIRWJqL3FPd0ZlNG5NeWRIZUZnM3IxVUxEdXI1b1dNOEhEZXZWZ3F1elBXZFJWQ1BsRWFNOVRXcHRpN2RtTDhTMnRkOWpXTzdNbm15RkhJcXNURmhaMjhEQzBncHFsUkpuandRQVFKRkw5dTVjdjRBL1YzMEhlV1lHeEdJSkprejdCQzNhZFN2MWVOcDNId0NWVW9tZEc1WWpKVEVlYXhiTndhaFgvNGN1ZlljWGU1MUdyY2J0cStkdzl1aS91SFA5QWh5YzNURDFrOFZ3ODlJVjlYNTMva3I4dVdvQmRxeGZqak9CZTlDeDl4QzA3Tml6d015djJ2OW43NzdEb3JpNk1JQy91L1FPMHB1QTlDSXFpcjByOXQ0VGU0d1NvOUZVVzJKSlZaT1lab3dhdjlnMVVXUHNYY1RlVVZFUkJRVVJFSkFpMHN1eSsvMkJqcXowdXBUMzl6eDUzTGx6NTg3WmpjTGxjT2RjQjljaXh3NitkUVU3MXExQVdrb3k5QTFOTUczTzBpTG5XWVBlOWtWRzZnc0VYUEREdm0xcmNQT3lQL3FPZktkQ3E2STRCeUdpbXRhZ2sxQ2tXS3FxS3VqYXZqbU9uenFOdDBjT3E5QVlqdTR0NER0dk9leGRteUVxUEFRYmYvMFNVZUVoUWcwbkd3ZFhkTzQ3SEo3ZW5ZVEpzWTZlQWNaLzhBVTZQd3pHaWIxYjhlRDJkUVJjT0ltQUN5ZWhwcTZCejVhdFEwSk1GSklUbjBGWlJSV1RQbHdDN1FKMWtLeWJPT09UNzlZaStOWVYzTGwrQWRHUFE1SDY0amx5c3JPUW5QVHM5Vy93aXVIazdsV2g5NnBuWUlUSkgzMkpteGRQWWUvVzFiaDU4UlNDYjEzQjRMSHZ3YnV6L0c4cUg5NjdpYXpNRExUcDFnODlCNzhOYVY0ZTFEVzBjUDc0WGh6ZSticDR1b3FxR3NSaU1VUnY3QUFqazBvaGxVb2hrOGxlSnRIeWhITUQzNXFHTHYxR0NNZnZmdnB0bWQvRG1HbWZZY3kwejBydDk5ZUtoWWdLZjEzMHVhVFZadTI2OXk5MXZFdW5EcFV0d0FMRVNrcm9NMklTSE55YVkvdnFaVWhPak1lS0JiNFlPbUVtV25YeUtYMkFjamp1ZHhwZDJqV0hpZ3EvSk5jM2Fxb3FjSEcwZ1l1akRZQU9BSUJ1dzJZck5paWlTdHE5L2hzbW5PcTVxcGlqRlVWTlhRUGpaMzR1SENmRVJ1UG5oZThYMmJlNGVrY201dFpRRWl0QjE4QVE0MmQrRGpzbmp3ckgwNjU3ZitnWkdPR2ZQNytIcWFVTjJuUXR1aUE1QUVROHZJZVRlN2NqN01FZFpHZGxRa1ZWRFYzNkRvZlBrSEZRMTN5OU8yb2pZelBNK0dJRkxwOCtETC85ZjJQZjF0WFl0M1UxakV3dE1QdkwzNHQ5N0cvZnRqVTRkL1EvQUlDTmd4c216bDVVN0NPTElwRUlZM3puUUZmZkVQNkhkdUxKb3djNHNIMHRwbi8rSXpRMFMzK3NzQ0RPUVlpb3B2R3JEU25VQUovMldQVERKb3dlTmhoS3BleFNWeHdIdCtZQUFBc2JlK1RsU2FDdGE0Qm1iVHJEdTNNdldObzRGSHVkallNcjN2MzBXOFRIUnVIYTJlTzRmZlVzZWcrZkNIMURFK2dibXFEL21IZGhaZXRZNUcrclJDSVIzRnEwaFZ1THRrV08vU3A1OHlvWkpvSUlJcEVJSXJHNDBoUDNGdTI3dzdGcFMrelp1QktCVjg5Q3JGVDRuM0duM2tNUkdSYUNZUzlYY0ltVmxEQm83SHZvNERNSU55NmNRc1NqWUNRbnhpTW5Pd3Q1ZVJMSVpETElYaWFkWHI2QlYyOFVJcEVZSWhIeS94U0w0Tks4N012ZEs4clIzUXM1MlZrUWljUXdOcmZDZ0RGRnIxZ0VnT0dUUy8rQnZpSkpxRmNjM0pyam8yOVd2eXg4ZWdzcHlZa1ZIcXNva3J3ODdEbHdDRi9QbVZTbDR4SVJWUmNtb0JxR3FwaWpsY2JVc2pFTVRTd2drMG1GdVllYWhoWmNtbm1qZDRHZDVBcHFaR3lHeVIvbmJ5NmpyYXRmNlJqY1dyVEJwMHZYUVN3V1E2bUlPWlVRcTRVTm9oNC9oTG0xSFpxMTdveVdIWHRDVTF1M3lMNWlKU1cwN3pFUWJicjB4WjNyRjNENzZsa1lHSnVXV0hlcWVac3V1SHpxRUxyMEhZNWVROGVYdW51elNDUkMvekh2b29sTFU1dzd2aGZqM3A5ZjdnUVU1eUJFcEFnaVNYcVlUTkZCVU8zUWJkaHNOUGR3eE05ZmxXK250Y3FhODlVYWRPL21nLzY5ZTFaNnJNeU1OS2hyYU5XNUNYSnMxR01vSzZ2QXlNeXlYTmRGaG9mQTJzNnB5SE5TcVJSaWNmM2RZU2doTmhvU1NTN01yR3hMN1Z2Uno3Y2dtVXlHNEZ0WGlrMDhWdFNoWXlmZ2Yvb2tsaTk4cjBySHBkcXI0RXFvczBmM0t6QVNvckxyM0dlUThOci92MThWR0FuVnBLcWNvOVVIMHJ5OFVwTkRsWkdSbGlyc2hGd1RGRGtIMmJUaktEYnVPTUt2SjBRTlVQMzlDWlhxalBFamUySGJ6bitycEhpdmhxWjJuVXRBQWZrMXF5cVNJQ2t1QVFXZ1hpZWdBTURJekxKTUNTaWc0cDl2UWE5V3YxVWxxVlNLYlR0M1kveUlxaW44U2tSRVZKV3FjbzVXSDFSbkFncEFqU2FnT0FjaElrV3AzeitsVXAzUTFMVUpMRTMxc1dzdlZ3UlF3N0pyejM1WW11ckR3OVZPMGFFUUVSRVZ3amxhL2NVNUNCRXBTcDJ1Q2JWcHgxRkZoMEJWNUlNcHd6RmovaS9vMGFWemxlM0NRbFNiSlNRbVl1dU9YVmkxN0NORmgwSkVSRlFzenRIcUg4NUJpRWlSNm5RU2F1T09JNG9PZ2FxSXBia1JodlRwZ0o5WHJjRzNpeFlvT2h5aWF2ZnpxclVZMnJjakxNME1GUjBLRVJGUnNUaEhxMzg0QnlFaVJhclRTU2dXc3F0YTNZYk5SblAzNG5lVHEyNWpoL3RneHZ4ZnNPZmdZUXdkMEU5aGNSQlZ0ejBIRGlFMk5ob0xaNDlVZENoRVJFU2w0aHl0L3VBY2hJZ1VqVFdocU5aUVVWSEc0azhuWStQbWJRaDlGS2JvY0lpcVJlaWpNR3pjc2gyTFA1ME1GWlU2L1hzQUlpSnFJRGhIcXg4NEJ5R2kyb0JKS0twVkxNME04YUh2U0N6NDhsdkVKeVFxT2h5aUtoV2ZrSWo1Uzc3Qmg3NGp1UVNlaUlqcUZNN1I2amJPUWFnb1Vxa1V6eE1Ua1p1VFUreDVtVXhXb1hFbHVia2w5c25LekN6MnZsUy9NUWxGdFU3bmRzMHdyRjhIZkxKZ0VWSlQweFFkRGxHVlNFMU53OGNMRm1GNC80N28zSzZab3NNaElpSXFOODdSNmliT1FXcW51YjYrbU92cmk1enNiSVhGa1ByaUJaWXRXSUQ3ZCs4V09pZkp6Y1g4NmROeDVkdzV1ZmE1dnI0NDcrZFg0cmpIOXU3RjV6Tm5sdGpubXpsenNIdnIxdklIVFhVZWsxQlVLNDBhMUExdFdqamlrODhYYzVKRGRWNXFhaG8rK1h3eDJyVnd3cWhCM1JRZERoRVJVWVZ4amxhM2NBN1NzT1htNU9EdXpadGw3cCtSbm83UTRHQ0VCZ2ZqMFlNSEFJRDQyRmloTFRRNE9MOHRMazZ1clNLcnBWQ1JhNmhlNE1QQVZHdE5tekFJNnpZZndQdWZ6TVZQMzMwRll5TXVIYWE2Sno0aEVSOHZXSVIyTFp3d2RjSkFSWWREUkVSVWFaeWoxUTJjZ3pSc3VUazUrUEtUVDVDYms0UGxhOWVXNlpwbk1USFl0WEdqWEZ2QXBVdTRFeEFnMTNicjZsVUVCd1lLeC9PV0xvVklKQ3BYZkZJbW9Sb3NKcUdvMWhLTFJQQ2RPQWdHQnY2WS90Rm5XTHJrQ3pqYU4xRjBXRVJsRnZvb0RQT1hmSU1SL1R0aDVLQ3VpZzZIaUlpb1NuQ09WdnR4RGtJeW1hemNOWmRzSFJ5d1lQbHlBUG1QNDMwK2N5YjZEQjJLdHAwN0MzM20rdnJDWitCQWRPelJvMXhqdjFwUjlZbzBMdy94Y1hHNDZPOWZxRy83Ymx5MVY1OHhDVVcxM3FoQjNXQm0zQWlmelA4Q2s4ZVB4ZENCL1JVZEVsR3AvdHQvQ0J1M2JzZEh2aU5aZjRHSWlPb2x6dEZxSjg1QnFEUUxaODJTcTBXMXRjQktLV0hWbEVnRVZUVTFLQ2tweVYxYlZOc3JZU0VoQUlEa3BDUzVZd0JJU2tqQXZuLytrZXNmOWZneG9oNC9MalFPazFEMUc1TlFWQ2QwYnRjTTlyYVcrSExGUmx5L0dZaVBadmpDeUpCTHY2bjJTVWhNeE0rcjFpSTJOaHEvTC91SU85QVFFVkc5eGpsYTdjRTVTTms5all6RW1XUEhFQllhaXJTVUZLaXFxY0hNd2dLOUJnK0d2Yk96WE4vNHVEaWNPWFlNRCsvZlI4cUxGMUJUVTRPVmpRMDY5T2dCRncrUElzZFBTMG5CbWVQSEVYejdOcDRuSlVFa0VzSE13Z0o5aGc2Rmc0dExzWEhKWkRKc1hMVUs5Ky9jZ1pXdExYdy8vaGlxYW1yQytXY3hNVGg1NkJBZTNyK1A3TXhNR0JnWndhdHRXM1R4OFlHUzh1c2Y3ZWY2K3NxTlcvQjQrZHExR0RGaEFxUjVlUWk2ZFF0M2J0eEFoKzdkWVcxckN3Q0lpb2pBeXUrK0Uvci91M2t6L3QyOFdXNjh2WC8vamIxLy95Mk05OHJhRlN2aytyMDZGb3ZGV0xwNk5WcTFieSs4ejNudnZRZnZEaDB3WXNJRXVYRXZuVDVkN09kRDlRT1RVRlJuV0pvYllkWFNEN0g5djVPWVBIMFd4bzBlaVpGREIwRXNabjE5VWp5cFZJcGRlL1pqNjQ1ZEdOcTNJeGJPSGdrVkZYNkpKU0tpK285ek5NWGlIS1I4N2dVR1l1dmF0Y2pMeTRPUnFTbnNuSnlRbHBLQ2lMQXdSSWFIeXlXaDdnVUdZdHU2ZFpEazVrTFB3QUMyOXZaSVNVNUd5TDE3Q0xsM0R6NERCNkxuZ0FGeTQwYzlmb3oxSzFjaVBTME42dXJxc0xhMWhTUTNGMCtqb2hBZUdscGlFdXJRdi8vaS9wMDdNRFEyeHVTWk0rVVNVQ0gzN21IekgzOGdOemNYcHVibU1EVTNSMVJFQkk3dDNZdUlodzh4YWVaTW9TNlRrN3M3WkZLcDhQaWJrN3U3M0gyYXRXb0ZBTGgrOFNJQXdNN1JFVTI5dlBMamo0Z0FBQXdmUHg1MkRnN0Z4bnJsM0RtY08zbFNydTJEQlFzQUFCZjkvUkZ3NlpKdy9HYTFxRmVGekpWVlZJb2RuK292Zm5XaU9rVkZSUmtUUi9kQno4NnRzUEt2M2RoMytDakdqaHFPM2oyN1E3bVlaYUZFMVVtU2w0ZGpKMDloMjg3ZHNEVFZ4eXIrNXBHSWlCb2d6dEZxSHVjZ0ZYUG8zMytSbDVlSGtSTW5DaXR6QUNBbE9SbHBxYW5DOGZQRVJQejkxMS9JazBndzVLMjMwTFpMRnlISmMvL3VYV3hkc3dZbkR4NkV2Yk16N0J3ZEFRQ1pHUm5ZdEhvMTB0UFMwSzVyVi9RZlBod3FxcW9BZ0xUVVZDUStlMVpzWEZmUG44ZTVreWVocGFPREtiTm1RVnRIUnk2MjdldldJUzh2RDI5UG5Tb2trZExUMHJEdTU1OXgvKzVkM0xwNkZTM2F0QUVBVEhuNXVOM0NXYk9FNHpkbHBLY2pQRFEwUDdhVUZDUStld1pERXhQaHZMcTZPalMxdFl1TnQyQ0M3QlVyR3hzQWdJNnVydHp4bXlTNXVRQUFGU2FoR2lRbW9haE9zalEzd3JJdmZIRW5PQXhiL3oyT2pkdit3WkFCL2RDclIxY1ljd2s0MVlENHhFUWM5enVOUFFjT3djN2FCSFBmSHdVUFZ6dEZoMFZFUktSUW5LTlZQODVCS3VkNVlpSUF3TkhWVmE1ZFYxOGZ1dnI2d3ZGNVB6L2taR2ZEdTBNSHRPdmFWYTZ2aTRjSHV2YnBneE1IRHVDOG41K1FoTHJvNzQrVTVHUTR1N3RqeUZ0dnlWMmpyYU1qbDFncUtDd2tCSHUzYjRlS3Fpb216NXdwbHd3Q2dQT25UaUV6SXdOZGUvY1dFbEFBb0tXdGpiNURoMkw5eXBXNGNmbXlrSVFxaThCcjF5QVdpNUdYbDRjVEJ3L2k3SWtUbURGdm5uQisyN3AxWlI2cnZMSmYxcU5TVTFldnRudFE3Y1VrRk5WcFRWMmJZUG5DOXhEeUtCSUhUMXpDNVBmK2hhTzlBN3AxN2dDdlpwNndzclJRZEloVWowUkZQOFdOd052d1Azc0JvWThlb2t1NzV2aDZ6aVE0MlZzck9qUWlJcUphaFhPMHFzVTVTTlZwM0tRSndrTkRzWFBqUmd4NTZ5MFltNWtWMlMvMDNqMEFrRnN0VlpCbnk1WTRjZUFBd2g4K0ZOcnVCUVlDUUxsMmprdDQ5Z3hiMXF5QlRDYkR1R25UaE5wTUJkMi9jd2NBNE4yaFE2RnpyMVliUlVkR2x2bWVBSEQ1N0ZrNHVybmhYbUFnZXZUdkQ3K0RCN0YxN1ZyMEhUWU1BREIyNmxUWWwvRG80SVZUcCtCMzZGQ1o3aVdSU0NETnl4T09YeFV1VjFOWGx5dVEvcXJQcTdhaVZsdFIzY2NrRk5VTFR2YlcrTmplR2pQZkdZckxBZmR3OGZwMWJOcTJIU0t4TWp6ZDNkRFkyZ3FOclN4aFpXa0JYUjBkYUdwb1FFTlRBeXJLL0NkQXIrVktKTWpNeUVSR1ppWlNVbE1SRmYwVVQ2S2k4U1F5Q3JlRDdrRW1sY0RMMHdtRGZGcWk3Ynp4VUZYbEVtSWlJcUtTY0k1V05weUQxSndSRXlaZzgrclZlSGovUGxZc1dRSUhGeGQ0ZCt5SXBsNWVjblhNa2w2dW1Db3VTZFhJMkJnQWtKNmFDcWxVQ3JGWWpQaTRPQUNBaFhYWms0T2JWNjlHUm5vNkJvNGFCWmVtVFl2c2t4UWZEd0Q0WWRHaVlzZkpURTh2OHoxRGdvSVFHeDJOcnIxNzQxNWdJSFQxOURCb3pCaGM4UE5EVm1ZbUFDQXJLd3NaYVduRmpsRXdlVlNhblJzMklQRDY5VUx0QjNmdHdzRmR1d3ExdjNxTXNHRFJjNm8vR3RaWGQ2cjNWRlZWMExsZE0zUnUxd3d5bVF6Uk1Ra0lDZ2xIVlBRem5Eb2RoT2lZQktTblp5SWpNeHNaV1ptUVNLU0tEcGxxRVdWbE1UVFZOYUNwb1FZdExRMVltaHVoc1lVSldubGFZK0tJenJBME54SnFBUkFSRVZIWmNZNVdNczVCYW82UmlRaytYTGdRdHdNQ2NPWHNXWVFHQnlNME9CaG1GaGFZT0dNR0doa1pBUUJrMHZ5L2c4Vjk3cTlhUlNLUjBPZFZyU054T2VxZ21WbGE0bmxpSW00SEJLQk41ODVGMWtsNlZjamJ3Y1dsWEdNWFJTYVQ0ZGkrZldoa1pBUTdKeWVodmJtM041cDZlU0VtS2dvQXNIdkxsa3JkcDZBMm5UdkRvY0RqandHWEx1SHh3NGNRaThVWVBHWk1wZDhUMVMxTVFsRzlKUktKWUdWaERDc0xZMFdIUWtSRVJFUXZjWTVHaWlZV2k5SGMyeHZOdmIwUjkvUXA5djc5TjhKQ1FyQnIweWI0ZnZJSmdQd2FVVWtKQ1VoNDlneU43UXJYM0VwS1NBQUE2QmtZQ0Vrb0hWMWRKRDkvWHV3MVJSazVjU0kyckZ5SmlFZVA4TTlmZjJHY3IyK2h4SmVPbmg2ZUp5Wml4SVFKTUtoa2JiWDB0RFJFUDNtQ2dhTkdGZHExVGtsSkNZYkd4cGd3ZlRwczdPMkZHbGFYVHAvRy9oMDc4TjBmZndpeEpUeDdocmluVDh0MFQydGJXOWc2T0VCSlNRa1NpUVRIOSsyRG5yNCtYaVFuUTBsWnVjakhES24rNHI2cFJFUkVSRVJFMUNDWldsaGd6SlFwQUlDSXNEQ2gzZUZsUGFTQWl4ZUx2TzUyUUFBQXdObmRYV2hyNHV3TUFMaDIvbnlaNzYraW9vS0pNMlpBMzhBQWQyL2V4TDUvL2luVXg4YmVIZ0FRZlB0Mm1jY3RtTWpLSzFDUFNWdEhCNjNhdDBmclRwMEtYZk04TVJGcEtTa3dNVE5EWm5vNjRtTmpFUjhiaTVqb2FHaG9hU0VoTGs1b2swbWxNREV6UTN4c2JMRXhITm16QjM4c1g0N0ZIMzRvN0F4NDRkUXBwS2Frb00vUW9XaHNaNGRqZS9jaW94eVBFbExkeDVWUVJFUkVSRVJFMUNBYzI3c1hIWHYwZ0ZhQm5lcWV2RXcrRlZ4bDFMRm5Ud1Jjdm93cjU4N0IzTW9LYlRwM0ZoSTdJVUZCOEQ5NkZDb3FLdWpzNHlOYzA5bkhCN2V1WHNXMUN4ZGdiR2FHamoxNkNIV21uaWNtSWpFK1hraHVGYVNqcTR1Sk0yWmc5UTgvNE5McDA5QnYxQWhkZS9jV3pyZnIyaFdCMTY3aDZONjlNRFEyaHJPSGgzQXVPeXNMbDgrZWhVZUxGakEwZnIyNlVFVlZGYXBxYXNqSnprWllTQWdjWFYyRjJsWER4bzJUcTMvMXl2WjE2L0FrUEx6WXorN0h4WXVMYkYrK2RpMnlNak54L2VKRlBBZ0tRbGhJQ0FEZzlOR2owRGN3UUt2MjdhR3BwWVdZcUNpYzJMOGZScWFtYU42Nk5Sb1pHV0hOano5aXgvcjFtRGhqUnBFeFVmM0RKQlFSRVZFREVSY2RBU016U3lncGxlL2J2MHdtRTJwakFPV3JkVkVYeUdTeUtxdTFJczNMUTNqSVhlSFkwc1lCNnBwYXhmWi9GQndvdkRhM3RvT210bTZSL1RMU1VoQVQrZm9IQTN2WFpsVVFMUkZSdzNQcXlCR2NQbllNcGhZVzBOYlJRVnBxS21LaW9pQVdpOUYzNkZDaG42bTVPWWFOSFl2ZFc3Wmd6L2J0OEQ5eUJJYW1wa2hKVGtaOGJDeVVsSlF3NXAxM1lHUnFLbHhqYm1XRlllUEdZZmVXTFRqMDc3ODRjL3c0VE0zTmtaV1ppWmlvS0hUdjE2L0lKQlNRWDh4OHpEdnZZTXVhTlRpNlp3LzA5UFhSb2swYkFJQ3R2VDE2OU8rUGt3Y1BZdjNLbFdoa1pJUkdSa2JJeXN4RWJIUTBKQklKWElzb2F1N1JvZ1Z1WEw2TWphdFdvYkdkSFo0bkptTGVkOThWbSt5Wk1XOWVvYmJqKy9iQjcvQmhOTGF6UTNwNk90Ny83RE5vNnhiK1hpV1ZTbkZ3MXk2SXhXTFlPanJDdFdsVE9MdTd3OFRjSEVCK0VtN2pxbFdRU0NRWS9qSUpadXZnZ0U0K1BqaDcvRGkycjF1SE1lKzhBK1VpYW1KUi9jSWtGQkVSVVFNZ2xVcXg2cHRQSUpOSzRkYWlEZHAwN1ljbUxrWHZ3dk9tRFQ4dnhyMmJsNFhqSlgvc2dyYU9YcFhHbHhBYkRSbGtNRGF6S3RkMW1lbHAyUG0vbitEczJRcHR1L1VyOTMxemM3THg2K0lQME1Gbk1OcDI2MWZwWkZSMmRpWldmL2VaY0R4ajRVK3djL0lvdG4vQnZ1OTgvRFhjV3JRcHN0L2owR0NzLzJtaGNQempsdU9WaXBPSXFLSHFPV0FBN2dVR0lqNHVEbkZQbjBKSFZ4Zk52TDNSMmNjSFZqWTJjbjFidFc4UE13c0xuRDUyRE9HaG9YZ2NHZ3BOTFMwMDkvWkcxejU5WUc1VitIdVdkNGNPTURVM3grbGp4L0Q0NFVPRWg0WkNTMGNIbmkxYm9sbXJWaVhHNXQ2OE9mb01IWW9qLy8ySFhaczJRVWRQVDBoYStRd2NDQXRyYTF3NGRRclJUNTRnT1NrSldqbzZjR25hRkcwNmRSS1NQUVVOR2owYVVxa1U5Ky9jd1pQd2NKaFpXSlQ1YzVKS3BUaDU4Q0Q4RGgrR1Y5dTJHRFoyTEZiLytDUCsrUDU3alBQMUxiUURvS2FXRnFiTW5nMXJPenVvcTZ2TG5Yc2FHWW1Odi8rT0Y4bko2RHRzR0pvVUtJamVkK2hRSk1YSDQ4Nk5HMGlNajhlb1NaT0svRnlwL21BU2lvaUlxQUVJdTM4YkdXa3BBSUNBQzM2d3NuTXFVeEpLSnBQaGNlZzk0ZGpVb25HVko2Q3VuenVCUFp0L2g3YXVBV1l0K1JWYVpSdy9QT1F1dHYyeEZNbUo4YmdiY0FHYVdqcndiRjI0eGtWSnpoelpqZGlveDlpOTRWY0VuRCtCRWU5OENETXIyd3E4Q3lJaXFndDhCZzZFejhDQlplNXZaV3VMY2I2KzVicEg0eVpOTUdINjlCTDdMRis3dHNqMnJyMTd5ejJLVjVCNzgrWndiOTY4ekhGb2FHcmlyWmYxcnNwS2twdUwyd0VCOEQ5NkZNOWlZdERjMnhzanhvK0hrckl5cHN5YWhmVXJWMkxsZDkraGRhZE9hTit0RzB3TEpMOGNDK3lBQitUUElTNmVQbzNEdTNkRGtwdUxybjM2RkhwdllyRVlZNmROdys0dFczRDk0a1g4OXUyMzhHcmJGcDE5ZkdCYWpxUVoxUjFNUWhFUkVUVUFkNjY5THBJcUVvblF0RlhITWwwWEh4TWxKSzhBd002NStGVTlGWEgxekRIcy9OOEtBRUIyVmlZMi9MSUU3ODMvSHNyS3BTL0hUMHRKeG91ay9OMkpaREladHE5ZUJoMDlnekxIbVBnc0JuNzcveGFPSDRmZXc1M3JGNWlFSWlLaUJpYzJPaHJIOSs5SGFIQXdjckt6b1dkZ2dOR1RKOE9yYlZ1aGo1YTJOcVovK2ltTzd0MkxDNmRPNGZLWk16QXlNY0dzenorSDJodXJuNENYdStyOTh3L0VZakVHalI2TkR0MjdGM2x2c1ZpTWtSTW53dGJCQVFkMzdzVE5LMWZRdkhWckpxSHFLU2FoaUlpSTZqbVpUSWE3QWE5Mzk3RnU0Z1I5dzdKdGpSNzI0STdjc2IyTFo1WEc1dFcrRzg2ZjJJdW5FWThBQUk5RGdyQmozUXFNblY2NExzV2JtcmJxaUg2ajNzR2hIWDhCQUNTU1hHejRaVEZtTGY0TlJtYVdwVjYvZThPdnlNM0pGbzdkdmRxajUrQzNLL2hPaUlpSTZxNUdSa2FJZXZ3WXR2YjI4R3JiRnA0dFcwSkp1WEM2UUZsRkJRTkdqa1NienAxeDdzUUppTVRpSWhOUUFOQytXemVrdm5nQkYwOVAyRFJwVW1vTTNoMDZ3TlhURTA4akl3dXRxcUw2ZzBrb0lpS2llaTR5N0FGZVBFOFFqajI5TzVmNTJrZjM1YmVEdG5jcisyTUFaYUdzb29xSnN4Ymk1NFV6a0pXUnYwWHp6WXVuWUd4cWlWN0R4cGQ2ZmJjQm8vSDBTUmh1WHZJSEFHU2twZUovSzc3QTdDVXJvYUdsWGV4MWwwNGRSTWpkRzhLeG1hVU4zcDQrdDhvS2xCTVJFZFYyZWdZR2NvOEZ6bCsyck16ZkI0MU5UVEZzM0xoUysvVWVNcVJjTVducjZNREp6YTFjMTFEZHdpUVVFUkZSUFZmd1VUd0FhT3BkdGtmeEFDQXMrSFVTeXRqY0NycjZqYW9zcmxjTVRTd3dadXFuMlBqcmwwTGJpYjFiWVduckFIZXZkcVZlUDNMS1I0aDVFb2JZNkFnQStVWE9ONi84R2xNLys2N0luZnppWTZLd2Y5dnJTYmVXamg0bWYvd1YxTlExU3J4UFVrSWN2dnVvOU1SWVFhdSsvcmpNZlFzV0hpL05wK043bGRwbjJmcURVRlpSTGZPWVJFVFVzUEVYTVZRVG1JUWlJaUtxeDZSNWVRaTRjRkk0dG5WMGc2SEo2eUtpWlVsbXZCSWZFMVd1L20rYXZ1QUgyTHMySy9LY1I2c082Tkp2Qk00Yy9oZEEvaU9FZjY5Wmp0bGYvZzVqODVKM3lWRlZVOGVFV1l2d3k2SVp5TW5PZ3BLU2N2NTlpcGhNU3lTNTJMWjZxZkFZbnBLeU1pYk9XaVQzbVJBUkVSRlI5UkFyT2dBaUlpS3FQdmR1WGtaS2NwSnczS3BUeFpOSTFhM2Z5SGRnMGZoMXpZaXN6QXhzL0dVSnNyTXlTNzNXeE1JYXd5WitBSE5yTzh6K2NpVjZEbjRiWW5IaGFjNytyV3NRRlI0cUhJOTQ1OE15N1JKSVJFUkVSSlhIbFZCRVJFVDEyS1ZUaDRUWHlpcXFhTmFtN1BXZ2FwcVNzakxlZW04dWZsazBBM2tTQ1FBZzd1a1QvTDMyZTB5Y3RRZ2lrUWpwcVMrS3ZkNjFlV3M0ZTdhRVdLeFVaTC9nVzFkeDBlK0FjTnl1ZTMrNE5XOVQ0cGlhMnJyQzR3a0doaWI0ZXUxL0piNkhySXgwZkZ2Z2tiMTNQL3NXTmc3RkYxZGQ2RHRNZUQxdXh1ZHc5bXhaWkw4SHR3T3dkZFczd25GcGNRRGdvM2hFUkVSVTZ6QUpSVVJFVkU4bEpjUWg1RzZBY096dTFRNGFtdkxGdXIvOFkxZXgxMzgvOTEwaFFXTm1aWXZwQzM2b1ZEenFtbHFsOWpHM3RrT2Y0Uk9GSGUvVTFEWGtkdVJiL1A3SVNzVlEwS1ZUaCtTU2RFVlo4UE1XTkRJeUJaQmZLK1BOejY4MGF1b2FaYjVHVlUyOTJMNnFhdkk3RDVVM0RpS2kycWpic05tS0RvSHFHZi8vZmxWMENGUUtKcUdJaUlqcXFTditoeUdUeVlSajU2YUZWOWxvNmVnVmVXMXMxR081RlVMT1RWc1cyN2VxZGUwL0NrRTNMME5YcnhFR2o1OE9QUU9qR3JrdkVSSFZqR1llOXBpRXZvb09nNGdVZ0Vrb0lpS2lla2dpeWNYVk04Zmsya1JGMUVncVRtalFUYmxqUncrdktvbXJMRVFpRWQ2YnQ1eVBreEVSMVZQTjNSM1IzTjFSMFdFUWtRSXdDVVZFUkZRUFhmRS9qTlFYU2FWM0xFYkkzUnZDYTJWbEZibEg0bXBDY1Ftb0g3Y2NML01ZQ1hGUHNlelRTY0x4bEUrK2htdnpOcFVOallpSWlJZ3FpRWtvSWlLaWVrWWl5Y1dwQXpzcWRmM0RlN2VFNHlZdVRhR2lxbFlWb2RXc0FvOGkxaFFOVFcwc1czOVFPRlpTVmlteGYxbjd1alp2TGRlWGlJaUlxQzVxOEVtbzlOUlV4TWZGd2RyT0RrcEtTdVc2OW1sa0pMUjFkS0NycjE5TjBSRVJFWlhmMWROSDhlSjVRb1d2RDM5d0I3azUyY0t4YzlOV1ZSRldqWlBoalNUVXkxM3VLa3VTbTRQc3JNd3k5aTVydi9MMUxlbithdW9hZkpTUmlJaUlhcVVHbjRRS3VuVUwvMjNiaGtVclZrQlRxL1JkZXdyNjladHYwTm5IQi8xSGpBQUE1R1JuNC9CLy84R3RXVE00dWJuSjliMTYvbnlaeHJTd3NvS1ZyVzI1NGlBaUlub2xUeUxCcVlQL2xOcnYwL0c5eWp6bWdiLy94SUcvLzZ6NjAwTVNBQUFnQUVsRVFWUk1XSExtTFA4TEpoYldpQXdQS2JHZmdhRUp0SFVyOFl1ZU4zTlFxSm9rMUpYVFI3Qm44Nm9xR2FzNkRKMHdBeDE4QmlzNkRDSWlJcUpDR253U0t2emhReGlabU9EY3laTTRkZmh3aVgyWHIxMWI0dm1jN0d3RTNicUZXMWV2WXVhOGVUQXlOUlhPN2Q2eXBVenhkTzNkbTBrb0lpS3FzQ3VuanlBNU1WN1JZWlRKcjR0bWxuaCs4TmozMEtuUHNBcVBMNVZKNVJ1cUpnZEZSRVJFUkJYVW9KTlFNcGtNWVE4ZXdNbkRBMDV1YmxCVHk2OTNjUzh3RUJGaFllalF2VHQwOWNxK0hiVzJyaTdHVHAyS3RTdFdZUFBxMVpnNWZ6NVUxVjdYME9qWW93Y0dqaHBWN1BWemZYMHIvbWFJaUtqQnkwaEx3ZEhkbTRSak5YV05jancyVnY5STgvTGtqc1hpOGoxMlQwUkVSRVJWcTBFbm9hSWlJcEQ4L0RrY1hWMWg1K2dJTzBkSDVHUm40K3lKRTdDeXRjV2cwYU1MWFRQWDF4ZmQrL1ZENzhGRkwzTzNkWEJBendFRGNIei9maHpmdng4RFJvNnM3cmRCUkVRRUFEaTA0eTlrcEtVSXg5MEdqTWJSZnpjVzJmZkxQM1lWMlg3Ujd5Q09GVWhralgxL1Bwdzh2S28wVGcwdG5Tb2RyemlTM0J5NVk3RllYQzMzS2MrT2ZkV2xQSTlYRWhFUkVTbEtnMDVDM2IyUnYvMjByYjI5ME9aMytERFMwOUl3ZHVwVTVPWGw0Yit0VzJGc2FvcXVmZnFVZWR4dWZmdENXVVVGN2JwMGtXcy83K2VIODM1K1ZSTThFUkZSQVJFUGczSDF6RkhoMk55NkNWcDM3bDFzRWtwTHAraVZ2dUVoZDRYWFNrcktjR3ZSRm1ycUdsVWE2eXRGSlc5S1NxWlVOdEd5WnVtY0NsMW5aZWVJRDcrcW5ocFF2My85a2ZEYXU2TVAyblRyVnkzM0lTSWlJcW9OR213U1NpcVZJdUR5WlFDQWtuTCt4eEFYRTRQekowL0NwV2xUMkx1NEFBQWt1Yms0Yy93NDJuWHRDalYxOVRLTkxSYUwwYVZYNFlteWs3czd2TnEwS2ZhNmY5YXZMKy9iSUNJaWdsUXF4WDhiVjBJbWUxMkplOURZYVJDSnkxY0VLVGNuRzJIQnQ0VmpXMGUzYWt0QVViN0hJVUhDYXdmWFpncU1oSWlJaUtqNk5kZ2sxTjJiTjVINjRvVnduUERzR1RhdFdnV1pUQ1k4UWllVHlkRFp4d2VCMTYvajBwa3o2TnE3ZDZYdWFXSm1oaFpNUWhFUlVSVjdGSHdMMFJFUGhXTzNGbTNnNk82RjFCZEo1Um9uTk9nbUpKSmM0ZGpaczFXVnhVaEVSRVJFMUdDVFVHOCtGbmR3MXk0a3hzZERWVTBObTFldlJrWjZPakxTMGlDVlNvWCtuWHIwS0hHOEF6dDNDc2Z0dW5iRmtMZmVrdXVUbTV1TDlMUzBLbndYUkVSRWdKMlRCelMxZFpHUmxnSTFkUTBNblZEeXJuUEZDYjUxUmU3WXBWbnJxZ2l2eWhSWHg2bzQvMjFjaWNDclp3RUFlZ1pHK1BqYjFSVzZyNUtTL0hSSlJWVU5tdHE2RlJxcnVoU01SMFZWcllTZVJFUkVSSXJUSUpOUUQ0S0NFUEhvRWF4dGJSSDUrREVBWU9qYmJ5TTlOUlVhV2xyUTFkT0RqcDRldEhWMW9hT3JDelYxZFd4WnZSckJkKzRVTzZhMW5SMjY5OHV2NDNEcThPRWkrMXc1ZXhaWHpwNnQ4dmREUkVRTm03S0tLcnc3K2VETWtkM29OK29kR0JpWlZtaWNld1dTVU5vNmV0QXpNRVI2Nm9zU3JpZzdEVTF0aUpVcXR6dGRjWFdzaXZNc0psSjRiV1JxVWU3cmk5TzZTeCswN2lKZks3SXFDb09mM0xjZEovZHRML2QxMzI4OGdxOVcvMXZwK3hNUkVSRlZ0d2FaaExybzd3ODlmWDIwNmR4WlNFTHBHUmhneHJ4NVFwL0ZIMzZJTHIxNm9VTzNiZ0NBZHovNkNEWk5taFE3cGsyVEpzTDU0cEpRcnA2ZThPN1FvZGd4dHE5YkJ5VWxKVWh5YzZHc29sTGV0MFZFUkExWXl3NDlFZkhvUHRyM0hGVGhNVjRrSlFpdjAxSmZZUEg3VmJmRDYreXZmb2UxblZPVmpWZWE1TVI0eEVZOUZvN1RVMThnS1NFT2pTcVlvQ01pSWlLaXlxdWV2WXByT1NkM2QvUVpPaFRLeXNYbjRMSXlNNUdiKzdvdWhxMjlQVVNpOGhWNGZaT2hzVEhjbXpkSFJubzY0bU5qNGV6aEFmZm16WVgvZkQvOUZKRVJFVmkxZkRra0VrbWw3a1ZFUkEyTGhZMDlKc3o4b3RMZnErcUxhK2VPeXhWcWo0Mk93SXI1MDNEMXpERUZSa1ZFUkVUVXNEWElsVkN0TzNhRXNySXlibDI5S3RmdTk4WUtwc2NQSHdwdHlrcEs2RkxKd3VTdkpNVEY0ZXlKRTdoeTdod0dqQndKRFUxTitCODVncEI3OTZDcXBnYlBsaTJSbHBvS2ZRT0RLcmtmRVJFMURMb0dob29Pb1ZaSVQzMkJzMGQzRjJyUHpzckV6dit0UU5DTml4ZzU1U05vNitwWHkvMzdqNTVTNkhHOTRoUmNiZGFsNzNCMEh6aW0xR3V1bmptS1F6ditxbkI4UkVSRVJJclNJSk5RS3NVODZuWjgzejY1NDdDUUVJU0ZoQUFBVk5YVXFpd0oxWGZZTURUejlzYnVyVnV4ZVhWK2tWUjlBd01NZWVzdHRHamJGdXJxNmxWeUh5SWlvdkw0Y2N2eFNvK1JtNU9OdjFaOGdZZjNBb1UyR3djM21GbzBydlRZWlhWZys1L0lUSCs5RVlpRFd6T0UzYjhqYkRZU2RPTVNJa0x2WWNTVWorRFJzbjJWMzE5VlRiMUM5YWRVVk5YS2RKMnFHdWNKUkVSRVZEYzF5Q1JVY1phdlhTdThudXZyaSs3OStxSDM0TUZWZnAvMDFGUTh1SHNYN3MyYm8wWHIxamkyYng5U1hyeEFmRnhjbGQrTGlJaW9wbVJuWmVLdkZWOGc3UDdyalR4c0hGd3hkYzUzTlpZNE9YOThMNjZmUHlFY056STJ3N3VmZlllb3NCQnMvV01wa2hPZkFjaXZlYlh4bHlYdzd0UUxnOGUvRDNVTnpScUpqNGlJaUtnaGE1QTFvU3BETEJaRExDN2Z4NWFWbFFVQWVCWVRnKzMvK3grK25UY1B4L2J0UTU1RWdvNDlldUNUSlV2ZzRPS0NDNmRPNGNkRmkzQTdJS0E2UWljaUlpcFJ3UnBLNVpXZGxZbDFQeXlRUzBBMXRuZkIxRGxMYXl6QmMrM3NNZXpmdGtZNEZvbEVHRDMxRXlncnE4RFd5UjJmZkxzR0hxM2tOd2k1ZHU0NGZ2cjhQVHg1ZEw5R1lpUWlJaUpxeUppRUtnT1pUSWJuaVltUTVPWmk2ZXJWOEJrNHNOaStFV0ZoQUlEY25CeWg3ZmExYXdDQWtIdjM4T0R1WFhUbzNoMXp2dmxHR0VlL1VTTk1tVDBiSXlaTVFHNTJOZzd2M28yYzdPeHFmRWRFUkVUeWNuT3k4Y3VpR1RpOGN6MnlNalBLZFcxV1pnYitYRDRmajBPQ2hMYkc5aTZZTm5kWmpTU2daRElaVHV6ZGhoM3JWZ2lQM0FGQTcrRVRZZS9hVERqVzBOTEdwTm1MTVhqc2UxQlNlcjBZUENrK0ZxdSsvaGorQjNkVUtoRkhSRVJFUkNYajQzZ3ZaV1prSURrcENjbEpTWGllbUFnQXVIbmxDdTdldkltaytIaElKQko4dUhBaHpLMnNBT0QxSkxmQUxrU2h3Y0hZdkhvMVZGUlVjT1B5WlRSeGRrYkx0bTNSb20xYlhMOTRFYTZlbm1qZnJSdlVpcW41NU4yaEF4eGRYWkdSbmc1Vk5iWHFmY05FUkVRRjdOdTZHdEdQSHlMNjhVTmNPWDBFdllhT1E5dnUvZVdTTlVYSnpFakR1dS9uNDhtakIwSmJZM3RuVEt1aEZWREppZkg0NTgvdjVXcFFBVUNIbm9QUWMvRGJSVjdUcWM4dzJEaTZZOHZ2MytCNVF2Nmo4SGw1RWh6YThSZENnMjdpcmZmbVFFZXZVYlhIVGtSRVJOVFFNQW1GL0lUU3NnVUw1RllmS1NzclEwVlZGWWJHeG5CMmQ0ZWhzVEhFWW5GK2draFZGWGR2M2dRQXFMMU1GajI0ZXhlYlY2K0dycjQrcG4zOE1mN2R2Qms3TjJ6QWxUTm40TjZpQlRyNStFQk5UUTBSWVdHRnRzK1d5V1NRNXVWQktwVWlMeThQMHJ3OHhNZkdvcG0zZDgxOUNFUkUxR0FsSjhZajhNcFo0VGc5OVFYMmJGNkZjOGYzWXNEb2R3czl3dlpLWm5vYS9sdytENUhoSVVLYmRSTm5USnV6RE9xYVd0VWFjMjVPTnM0YzJRMy9nenVRblpVcGQ2N0hvTGZRZCtUa0VxOXZiTytNajc3K0E5dFhMOFA5MjllRTlwQzdON0Jpd1hzWTQvc1pYRHo1ZlppSWlJaW9LakVKaGZ3NlQzMkdEQUVBR0p1YXdzalVGQWFHaG9XU1JTY09ITURKZ3dlRlk1RklCQ2MzTndDQURQazc2RTJaTlFzR2hvWjRaOVlzblBmenc1V3paM0Y0ZCtGdG9rdmo3T0hCSkJRUkVkVUlmVU5qelB0eEE0N3Qzb3pML29lRTFiNEpzZEhZK091WGNIQnJoc0hqcHNQY3VvbHdUVVphS3RZdW00dm9pSWRDbTdXZEU2Yk5YVnF0Q2Fqc3JFeGNQWE1VcHcvdndvdWtCTGx6YXVvYUdEbmxJelJ2MjdWTVkybHE2MkRLcDkvZ3hKNnRPTEYzcS9Bb1hscEtNdjc2OFF2MEhUa1ozUWVPcWVxM1FFUkVSTlJnTmVna2xJcXFLdlQwOVNFV2k5R2hlL2RTKzd0NmVpSWxPUmt5bVF6S0tpcHc5ZlJFNHliNUUzSVhEdy80ZnZvcGpFeE5BUUJLU2tybzBxc1h1dlRxaFl6MGRLU2xwQWlyblBLa1VzaWtVa2lsVXNoa3NpTHJUelF5TXFyYU4wdEVSRlFDTFIwOURKdjBBZHI3RE1MK3Jhc1JjdmVHY083aHZVRDgvTVg3YU5PMUgvcU1tQWdBV0x0c0xwNCtDUlA2V05rNVl0cThaZERRMUs3US9XVXltVnhSY1FESXpzNlNPMzU0THhBYmYxMkNySXowUXRjN2VYaGgrT1JaTURTeEtOZDlSU0lSZWcwYmo4WU9MdGoyeDFKa3BxZmx0NHZGYU9MaVdjNTNVVFBTVWwvSU43enhTek1pSWlLaTJxcEJKNkU4V3JTQVI0c1daZTV2WldNRHEvSGppejF2WmxIMHhGZFRTd3VhV3RYN1dFSmxTVm1JbFlpSUFKaFoybURhM0dXNGMvMDg5bTFkamVURWVBRDVqNjVmT25VUXR5NmZocGF1SGhKaW80VnJyT3djNFR0M2VZVVRVTGs1MmRpMmVobnVYcjhnMTM1eTMzWlkyanJBdFZsckFFQVRadytZVzlzaC9NRmRvWSt4bVJYNmpKeUVacTA3VitqZXI3aDRldVBEcjFaaDR5OWZJaVl5RFAxSHZ3dGJSN2RLalZrWjBSRVBrWnVkRFhWTkxhaHJhRUpWVFFOaXNSaFBuNFRoaXY5aG9aK0txbHE1ZCswbElpSWlVcFFHbllTaTEySmk4NHV4YTJpd0lEb1JFUUZOVzNXRWM5TldPTEYzRzg0ZTJZMjhQQW1BL0VMa21SbHBRajlMVzRmOEJKUld4UkpRNmFrdnNQNm5SWWg0R0N5MGlVUWl5R1F5U0hKenNQR1hKUmowdGkvYTlSZ0lzWklTeGs2Zmp4VUxmR0ZnWklMT2ZZYkRxME9QS2t2Q0dKcVlZOWFTWDNIWi96QTY5UjVhSldOVzFLMUxwK0YvYUdlcC9heHNIV3NnR2lJaUlxS3F3U1FVQVFCQ3d5SUJBQjdPdG9vTmhJaUlhZzFWTlhYMEh6MEYzcDE2WWZmRzMvQW9PTEJRSHlOVFMrUko4eW8wZmxKOExQNzhmcjdjcWlwamN5dU1uL2tGMXYrMEVNbUo4Y2lUU0xCbjh5cGM5aitNUGlNbXdjWFRHNTh0V3dkZEE4TUt2NitTcUtpcUtUd0JCZVFYZUMrTlNDUkNqOEZ2MVVBMFJFUkVSRldEU1NoQ3JpUVBXM2VmZ0wydEpWeWNiQlVkRGhFUjFUSW1GdGFZdnVBSFhEbDlCQWYvWGllM0Vpcnd5aG1FQnQxQTM1SHZvRzIzZm9VMjlTaE9YSFFFMWl5ZGc5UVh6NFcyUmthbWVHLys5OUF6TU1LVVQ3N0IycVZ6aFBwSE1aSGgyUER6WXFpcGE4Q2xXV3ZZT0xoQzM5QVlCa2FtME5UU2daS1NFa1JpTVVRaU1VUWlFVVJ2cm81NldZTXgvejhwWk5MOFA2VlNLYVRTL0IxcTgzZXF6VU9lNU9XZmVSSkk4eVRJaytSQnI1R2hYR0gyNm1iUnVJbXdJdXhOcW1ycWFHenZqTzREMzRLVGgxZU54VVJFUkVSVVdVeENOWEM1a2p5c1dyOGJFVkV4V1B2RFp4Q3p1Q2tSRVJXalRkZStjR3ZSQm5zMnJjTHRhK2VFOW95MFZPemU4Q3NDenAvQWlDa2Z3Y3pTcHRTeFZOVFVrWkdXS2h4cmF1dGk2dHlsMERQSTM1akQzTm9PSHl6NURWdFhmWWZJc0FkQ3YreXNUQVJlT1lQQUsyZXE4SjJWN3IzNVA1UjR2dCtvZDRUWHRvN3VsYjZma1prbGZ0aDhEQUNFUk5TclAxa0Rpb2lJaU9vcUpxRWFJS2xNaHBqWVJJU0dSV0xyN2hPSWlJckI3S2tqMGNTbWZEc0tFUkZSdzZPajF3Z1RaaTNFM1lDTDJMM2hONlMrU0JMT1BRNjloNTgvbjQ3cEMzNkFyVlBKaVpoR1JxWm8zYVUzTHAwNkJHVVZWYnp6OFZjd05yT1M2Mk5vWW80UEZ1Y250MDRmMm9XNHAwK3E1VDJWeHFscFN6aTROU3V4VC9lQlk2cnQvcTlXbDVWMWxSa1JFUkZSYlZXbmsxRGRoczFXZEFoMW5yMnRKZGIrOEJrVFVFUkVWQzRlTGR1amlYTlQ3Tm44TzI1ZThoZmFIZDFid0thTXU4cjFHUFEycnAwN2dUSFRQaTEySnpxeFdBenZ6cjNoM2JrM0lzTWU0TUdkQUVTR2hTQStOaElweVVuSXpzd284cEcxcWlJU2lkQi8xSlJxRzUrSWlJaW9JYW5UU2FoSm8vc3FPb1E2UzBORERSN090bkJ4c3VVamVFUkU5WlpJN3RHdHFsNUpvNm10ZzdIdnowZXoxcDN4NzRaZm9heWlpcmVuenkzemZmUU5qVEZqNFUrd3RuTXFVMy9ySnM2RkNuYkxaRExrU1hLUmw1Y24xSFNTU3FXUVNhVkNEU2hBOXZxUnRnTFhpdkRxTXhIbDE1RVNpWUNYZjRyRVlvaEZJb2pGU2xEWDFDcFRmRVJFUkVSVU1wRWtQYXo2Zm4xSVJFUkVjZ3F1NGoxN2RMOENJNmxhNmFrdmtKcVNYS1o2VUZUM2RPNHpTSGp0LzkrdkNveUVpSWlJNnJJNnZSS0tpSWlJYWdjdEhUMW82ZWdwT2d3aUlpSWlxc1c0dlFvUkVSRVJFUkVSRVZVN0pxR0lpSWlJaUlpSWlLamFNUWxGUkVSRVJFUkVSRVRWamtrb0lpSWlJaUlpSWlLcWRreENFUkVSRVJFUkVSRlJ0V01TaW9pSWlJaUlpSWlJcWgyVFVFUkVSRVJFUkVSRVZPMlloQ0lpSWlJaUlpSWlvbXJISkJRUkVSRVJFUkVSRVZVN0pxR0lpSWlJaUlpSWlLamFNUWxGUkVSRVJFUkVSRVRWamtrb0lpSWlJaUlpSWlLcWRreENFUkVSRVJFUkVSRlJ0V01TaW9pSWlJaUlpSWlJcXAyeW9nTWdJaUlpSXFLR1F5YVRJU29tSHZkQ0hpTXlLZzVQbmo1RGRFd0Mwak15a1pHUmpjenNMRWdrVWtXSFdhT1VsY1hRVUZPSHBxWWF0RFExWUdsdWhNWVdKckMyTW9XYmt5MnN6STBoRW9rVUhTWVJVYVV4Q1VWRVJFUkVSTlVxSnljWGw2NEg0ZEwxSU55NEhRS1Jrakk4M2QxZzA5Z2FQYnQ3d2NyU0FqbzYydERVMElDbWhpYVVsWlVVSFhLTmtranlrSkdaZ1l6TVRLU21waUVxK2ltZVJFWGordTFJclAvN0dHUlNDYnlhT3FGZEszZTBhK1VPVlZVVlJZZE1SRlFoVEVJUkVSRVJFVkcxQ0hrVWlZTW5MdUwweFZ0d2RuUkUxMDRkTVduQ0ZGaGFtQ3M2dEZwRldWa0p1am82ME5YUmdabUpDUnp0bThpZGozNGFnNEJidDNIUTd6eCtXcnNUWGRvMXd3Q2Y5bkN5dDFaUXhFUkVGY01rRkJFUkVSRVJWYWs3d1dIWXN1czRuanhOd05DQi9iRnA3VFFZR1RaU2RGaDFscVdGT1N3dHpER29YMi9FSnliaXVOOXBMUHBoRTJ3c2pUQnVSQzgwZFcxUytpQkVSTFVBazFCRVJFUkVSRlFsb21NU3NQS3YzWWlPUzhiWVVTUFFwMmMzS0NrMXJFZnJxcHV4b1NIR2pocU9NY09INE9oSmYzei94eTVZbXVyamd5bkRZV2x1cE9qd2lJaEt4Q1FVRVJFUkVSRlZTbTZ1Qk50Mm44RGVveGN3YnN4SUxCOHlDR0l4TitLdVRrcEtTdWpmdXlmNituVEhycjM3TVdQK0x4alNwd1BHRHZlQmlncC96Q09pMm9uZkdZaUlpSWlJcU1LaVl4THcvcnlmRVI3MUFodFdyOFRvWVVPWWdLcEJZckVZbzRjTndZYlZLeEVXbFl3WjgzOUJkR3lpb3NNaUlpb1N2enNRRVJFUkVWR0ZuTGw0Q3pQbi80eUIvUWZnbTBYeldmZEpnWXdNRytIYlJRc3dvRzgvZkREdlo1eTlGS2pva0lpSUN1RTZUU0lpSWlJaUtyZWQrLzN4MytFTFdMSDBtMEs3dVpIaURCM1lIeDV1cmxqdzViZUlqVS9DcUVIZEZCMFNFWkdBSzZHSWlJaHFrTHE2bXZBNk1lbTVBaU1oS3B1RXhDVGh0WWFHcWdJam9kcENLcE5oemFaOU9ISXFBSC84OUQwVFVMV1FvMzBUL1BIVDl6aDhLZ0JyTnUyRFZDWlRkRWhFUkFDWWhDSWlJcXBSRnFhR3d1dGJkKzRxTUJLaXNnbThHeVM4dGpBMVZtQWtWRnY4dVhrL0FvTWpzV3JGY2hnYkdaWitBU21Fc1pFaC9saXhISUhCa1ZpMytZQ2l3eUVpQXNBa0ZCRVJVWTNxMkxxcDhQcVBkUnVRa3BxcXdHaUlTcGFTbW9vLzFtMFFqanQ0ZXlnd0dxb05kdTczeDVXYm9Wang3WmZRMGRGV2REaFVDaDBkYmF6NDlrdGN1aG1DbmZ2OUZSME9FUkdUVUVSRVJEVnAxSkR1TURVMkFBREVKeVJnOHZUWjhEdHpUdTZSSnlKRlMwaE1ndCtaYzVnOGZUYmlFeElBQUdiR2pUQjZhQThGUjBhS2RQWlNZSDROcU8rK1lnS3FEdEhSMGNaUDMzMkYzWWZPczFnNUVTbWNTSklleGdlRWlZaUlhbERBN1JCOHVtU1Zvc01nS3BjVlg4NkFWMU1uUllkQkNoSWRrNENaODM5bUVmSTZMUFJSR0Q2ZHZ4QXJsMzBFU3pNK1JrbEVpc0dWVUVSRVJEV3NwYWNUZmx3eVExZ1JSVlNibVJvYk1BSFZ3T1htU3ZEbGlvMllQR0VjRTFCMW1LTjlFMHdhL3phKy9IRURjbk1saWc2SGlCb29yb1FpSWlKU2tQVE1MT3pjZXdvWHJ0M0YwN2g0WkdibUtEb2tJZ0Q1dStCWm1CcWpnN2NIUmczcERpME5kVVdIUkFxMDhaOGpDSTk2Z1c4V3pWZDBLRlFGUHYvcU85aGJHMkRpNkQ2S0RvV0lHaUFtb1lpSWlLaGNIaitKd1JmTC80Zm9tQVNoN2UyaFBURmwzQUNJUlNJRlJrWnZTa3ZQeE5uTHQzSHEzSFhjdkJOYTVEYnRZckVZVFYyYm9MMjNCenA0TjRXbHVaRUNJcVhhS2pvbUFUUG0vNElOcTFmQ3lMQ1Jvc09oS3BDUW1JakowMmRoRlIvTEl5SUZZQktLaUlpSXl1ejBoWnRZdnVwdlpHVmxBd0JFSWhFK21ESWNRL3QxVW5Ca1ZKcWs1QlQ0WDdnSnYzTUJDQTZKS0xhZmpaVVpPbmg3b0wxM1U3ZzZOWVpZek9vTkRkbThiOWFpVmF1MkdEMXNpS0pEb1NxMFkvZGVYQSs0akdWZitDbzZGQ0pxWUppRUlpSWlvbExsNVVueDE3YUQrSHV2bjlDbXFhNkdCUitPUjRmV1RSVVlHVlZFVEZ3aUxsNjdpd3ZYN2lBdzZCR2tVbW1SL2ZSMHROREd5dzFlbms3dzhuU0NzYUYrRFVkS2luVG4zaU44di9wZmJGMzNCNU9SOVl4VUtzVzRxZTlqenZzajBkU1ZkYjZJcU9Zd0NVVkVSRVFsU2tsTngxY3JOaUxnZG9qUTF0akNCRi9ObXdJYkt6TUZSa1pWSVRVOUExZHYzTWZGYTNkdzVjWTlwR2RrRmR2WDJzSUVYcDZPOEdycWpPWk5IYUNyclZXRGtWSk5tL1BWR25UdjVvUCt2WHNxT2hTcUJvZU9uWUQvNlpOWXZ2QTlSWWRDUkEwSWsxQkVSRVJVcklmaFVWaTQvQy9FUGtzUzJ0cDdlMkRCN1BIUTBtU3g2dnBHSXBIaVR2QWpYTGgyQnhldTNwSDcvLzRta1VnRUJ6c3JlRFYxaEplbkV6eGRtMEJkWGEwR282WHE5T0JoSkJiL3VBbi9iUGdUU2twS2lnNkhxb0VrTHc5akprM0YxM01td2NuZVd0SGhFRkVEd1NRVUVSRVJGU0tWeWJEbjBGbXMzYkpmYml2dlNXUDZZdnpJM2l4QTNnRElaREk4aVk3RGpkdWhDTGo5QUxmdWhwYTRTa3BKU1F3SE8wdTRPOXZCM2RrT2JzNjJNRFV5Z0loL1YrcWtuOWJzZ0tXMUU5NGVPVXpSb1ZBMTJyWnpONTVHUGNUSDc0MVNkQ2hFMUVBd0NVVkVSRVJ5a3BKVHNPeTM3YmgySzFobzA5SlF4NElQeDZPOXQ0Y0NJeU5GeXN1VEl1UlJKQUx1aE9ERzdRZTRlejljTGtGWkZFTURYYmk3NUNlbFBKeHQ0ZGpFR2lvcXlqVVVNVlZVVGs0dVJyeTdDSnZXL3NFZDhlcTUrTVJFVEg1dkpuYXQreEtxcWlxS0RvZUlHZ0Ftb1lpSWlFaHc4ZHBkZlAvN2RyeElUUmZhbkIyczhjV0hFMkZsWWF6QXlLaTJ5YzdKeGQzNzRiaHgrd0VDYm9jZ05DeXEyQUxucjZnb0s4R3hpVFhjWGZJVFVvNjJsckN5TUlXeU1vdGUxeVpuTHQ3Q1FiOGIrR25wMTRvT2hXckFSL01XWXBCUFMzUnUxMHpSb1JCUkE4QWtGQkVSRVNFck93ZHJOdTNGdnFNWGhEYVJTSVN4dzNwaTR1aCtUQkpRcWJLeWN4RHlNQkozSDRRajZFRTRndTZIeXlVemk2T2lvZ3k3eHVad3NMV0VnNTBWSE93czBjVFdBbG9hckRtbUtNdCsyNGFtbnQ0WTFLKzNva09oR3JELzhGSGN1WE1kOHo0WXEraFE2cXk4dkR6Y3VId1pyZHEzTDljanlMdTNiRUh5OCtlWU1tdFdOVVpIUlpGS3BSQ0pSTVgrLzRxTGljR2RnQUI0dG13SkUzUHpNby83UERFUjZob2EwTkRVTExaUGJrNE80bUppWUdWalUrNjQ2d091aHlZaUltcmdRc01pOGUwdld4RVJGU3UwbVJqcFk4SHM4V2ptN3FEQXlLZ3VVVmRUaGFlN1BUemQ3UUhrMTVSNkdwdUl1dy9DY085QkJPN2VEOFBqSnpHUXl1Ui8vNW1iSzBISW8waUVQSXFVYTdjME00VDl5NlNVdlkwbEdsdWF3dHpVRUVwS1RJaFdKNWxNaGh1M1F6QnB3cFJLalpPV2tveWNuR3cwTWpJdHNkK2Z5K2NoTXlNZFF5Zk1RR043bDNMZFk5ZGZQeU01TVI1VDUzeFhhdDlqLzIzR2c5dlhNSFBScnhDTGE5ZmZvZENnbXdnNGZ4SXRPL2FBbzd0WGlYMlh6M2tIZWdaR2VHLys5MVYyZjY5bW50aTBiVHRrTWxtRHFPR1dsWldGZ3p0M3dyTmxTemk1dXdQSVR5SWx4Y2VYYTV4R1JrWlFVczcvY2ZyYStmUFlzMzA3a2hJUzBIdnc0REtQRVI0YWl2aTR1R0xQYjEyN0ZsbVptWGozd3cvTEZWdHBwRklwRXVMaUVQM2tDYUlpSWhEOTVBbDhCZ3lBdlV2NS9nM1dWYWtwS2RqNCsrOW8zcm8xT3ZVc2V2ZlBHNWN1NGZTeFkzQndkUzNYMk1zV0xFRDNmdjFLL0h1d2UrdFdCTjI2aGMrKytncTYrdnJsR3I4K1lCS0tpSWlvZ2NyS3lzYUdmNDdnM3dPbjVSSUQzVHA2NFNQZmtkRFJLdjYzZUVTbEVZbEVzRFEzZ3FXNUVYcDNiUTBBU00vTXd2M1FKd2dKaThURHNDZzhESTlHNU5ObmtNa0tMOHlQamsxRWRHd2l6bDRLRk5xVWxjV3dORE5CWTB0VFdGc2F3OXJ5MVdzVC9uMnRJbEV4OFJBcnE4RFNvdXkvK1g5VFVud3NmbHY4QVhUMEcySFdrdCtnb2xyMHJva3ZuaWNnTk9nbVZOWFVZV0xSdU56M0NYdHdCL0V4VVdYcW0vWWlHVThlUGNEMWM4ZlJ1a3VmY3Qrcm9OMGJmcTNRZGNNbXpTb3l5WFBqNGlsY1AzOENadGEyY2ttb3AwL0NZRzV0SjNkTmZFd1VKTG01RmJwL2Nhd3NMU0FTS3lNNkpxRkJQSGFkbDV1TEIwRkJ1SHZ6Sm1aOS9qa2FHUmtoT1RFUlB5NWVYSzV4UGxxOEdHWVdGZ0NBMXAwNjRlcUZDL0EvY2dTTjdlemc2dWxaSmJFRzM3a0RTVzR1cEZKcHBaS25VcWtVQjNmdVJQeXpaMGg4OWd6UEV4T0Z4NmZWTlRSZ1ptbUo5TFMwS29tNXRzak55Y0dEb0NCNHRHaFI2SnlXdGpaVVZGVnhaTThlMkRzN3c4SmFmbmRJbVV5R1c5ZXV3ZGpVRkxiMjlwV09ReUtScjUvWXFXZFBCRjY3aGpQSGo2UG5nQUdGcmlscEZWVjl3Q1FVRVJGUkEzVGx4ajM4c25ZWFl1T1RoRFpOZFRYTTloMEpuODZ0R3NSdnc2bm1hV21vbzZXbkUxcDZPZ2x0V1ZuWkNIOFNpNGVQb3hBYUZvMkhqNk1ROXZncHNuTUsvNkF0a1VnUkVSVXJ0MnJ2RlFNOWJWaFptc0xtWlZMS3l0d1lwc1lHTURWdUJHMHRqV3A5WC9YSnZaREhhT3BXdnQvOHY2bVJzUmthTzdqaTNzM0wyTDN4TjR5WjlsbVIvUUxPbjRSTUpvTlgrKzVRMTZqZUg3cDZESG9MVjg4ZXhXWC93eVVtb1RMU1VuQmsxNFlTeDdwMDZsQ0ZZaGc2WVNaRVNrcHliZEs4UEFUZHVBU1JTQVN2ZHQyRjlzUm5NZmpwOC9kZ1ltR05PY3YvcXREOXlzUFQzUTFCSWVFTklnbWxwYU9ETVpNblk5MHZ2MkRibjMvaS9UbHpZR2hpZ3VWcjF3SUFnbS9maG9HaEljd3NMWVZyY25OeWNNN1BEMmVPSFlPS3FpcDY5T3NIRXpNejRieFlMTWFvU1pQdzJ6ZmZZTWVHRGZodzBTTG9HeGhVT3RiMlhidENJcEZVZXZXZVdDeEdZbnc4Y3JLejBjVEpDWEZQbitKSmVEam1MMTBLL1VieW13L005ZlV0ZGJ4WG4xVnRsWnVUZ3k4LytRUzVPVGxGeGlvV2kvSFd1Ky9pbDYrK3dvNzE2ekhyODgreFk4TUdCRjYvWHFodmFaOUhhWi9GcmsyYmlod1hBTTc3K2VHOG4xKzV4NnpybUlRaUlpSnFRSjRucDJMVmh2L2dkKzZHWEh2YmxtNllQVzBrekl5NUV4YlZMSFYxTmJnNjJjRFY2WFZ0REtsVWlxaVllRHdNajhiRHNDZzhqb3JGaytnNHhNUW1GbnFjNzVYbkw5THcvRVVhN3R4N1ZPaWNsb1k2VEl3TllHYlNDS2JHaldCcVlnQXpvOWV2RGZSMG1IaDlLZTJxdHNNQUFDQUFTVVJCVkRJcURqYU5yVXZ2V0lwUlV6L0Jpdm0rdUg3dUJKdzhXc0tyZlhkOE9yNVhrWDB2blRwVWFtS25kWmMrR1BYdXg2WGU5OVNCZjNCNDUvcGl6ejk1ZEwvWU9IN2NjaHhaV1ptbHh2THR1bjFRVXkrYzJGdys1eDNFeDBUaHh5M0hTNDN6bFlmQmdjaElTNEdUaHhkMERReGZ0d2ZkQklCeVA2SllVWTJ0clJBVi9heEc3bFViMkx1NG9HT1BIamgzOGlTTzdkK1Bmc09HQVFCeWMzTng3dVJKUEhyd0FNNGVIdWpTcXhlZXhjVEE3OUFoU0NRU2RPdlRCeDI2ZDRlS3FtcWhNYzBzTE5DMWQyK2NPbklFZHdJQzBLbG5UNXc0Y0tERU9GNnRQaXJZVHlRU0NhdGorbzhZVVZWdkdaTS8rRUI0ZldEblRqd0pEeStVZ0hyRnpNSUNiczJiRjJxL2Qrc1dZcDgrcmJLWXFvdE1Ka051VGs2SmZmVDA5VEgwN2JleC9YLy9RK2o5KzJqWnJoMGFOMmtDQUxqbzc0K1VGeS9RZS9EZ01uMXZpSTJPUmxoSWlIQWNGUkdCaS83K0FJQ09QWHVpbWJjMzhpUVN4TVhFRkZwMUJRQ0o4ZkVRaVVSb1pHUlVucmRaWnpFSlJVUkUxQURJWkRJY09YVVZhemJ1UldwNmh0QnVvSytEV1ZPR28wdjc1dndobkdvTnNWaU14cGFtYUd4cGl1NGRYeitlbEpzclFYUmNBaUtqbnVISjAyZUlqSXBEUkhRY0lxUGlrSjZaVmV4NDZabFpDSDhTZy9Bbk1VV2VWMUZSemw4MVpXUUFJME45R09yclFsOVBCNDBNZE5GSVh3Y0dCanBvcEtjREhXM05ldi92NU1uVForalp2ZVM2UkdXaHJhT0hFZS9NeG9hZkYrTy9qYi9CeGRNYlh1MWZyL1JKaUl2R2swY1BZR1JxVWFaRWk2MmpHd0FnT1BBcTltOWJBeUQvc1Q4Z1Avbnp5b0RSNzZKRHowR1F5V1M0NkhjQVpsYTJzSGNwL0dpVURESmNQSGtBdG81dXNMUjVYZnV1a1pHcGtFUzZkZmtNdHE3NkZzTW56MGE3N3YwcjhDbVU3b3IvWVFCQSt4NEQ1ZHFEQTY4Q0FEeTlPMVhMZmQvVTJNb1NwMDRIMWNpOWFvdmVRNFlnTXlNRDdidDFFOXBVVkZRdzdlT1BFUkVXQnY4alI3RHU1NThoazhuZzdPNk90NmRPaGJwR3lhc3F1L2ZyQjdkbXpXQmxhd3NBT0hud1lKbGlLZGhQTEJZWCtZaFdUVEszdGk2eXB0SHp4TVJhbDRTcXpLT0tucTFhd2R6YUdzYW0rYlhybkQwODhEd3hFWWYrL1JldE8zVVM2a1g5czM0OWJPM3QwYlpMbHlMSENRc0p3YjUvL2hHT1E0S0NFQktVLysvcDI5OS9oN0tkSFE3czNJbXI1OC9qL1RsellHNWxKUmYvNnUrL1IweDBORDVac2dRR2hvYUZ4cTl2bUlTcXcyUXlHYUppNG5FdjVERWlvK0x3NU9relJNY2tJRDBqRXhrWjJjak16b0pFVXZKV3lVVDBtckt5R0JwcTZ0RFVWSU9XcGdZc3pZM1EyTUlFMWxhbWNIT3loWlc1Y2IzLzRZUHFwNGZoVVZpNS9qL2NEcEpmSVRMQXB6Mm1UUmpJV2pwVVo2aW9LTVBXeWd5MlZtWnk3VEtaRE05ZnBPSkpkQndpbzUvaFNmUXp4TVFsSXZaWkV1TGlrNUNXbmxuaXVMbTVFa1E5alVmVTA1SUxFeXNyaTJHZ3B3c0RmUjAwRXY3VGhiNStmcEpLVjBjTDJsb2EwTmJTaExhMkJyUTFOZXBjSWZYb21BUllXVnBVeVZqdVh1M1FmZUFZT0htMGhLYTJEdDZlUGs4NDkrZnkvTmVEeGs2SFc0czJBSURZcU1kUVVsYUdzWmxWa2VNQlFIWm1ScUU2VUFXUEhkeGJ3TDFsZXlURngrTGF1ZVBJU0V1Qno3RHgwTmJSazd2bTZwbWpBSURNakhRTUhqY2Q0amNla3dPQXNQdTNBUUNPYm9WWGhCUzNtcXE0YzhibVZwajd2ZndLcmJTVVpOd051QWhOYlYyNHRXZ3J0R2RsWnVCKzREVUErWThzM3JwOFd1NjY5TlFYMkw1NldhRjdkTzAzRWhZMkZhdGZZMlZwOFgvMjdqbzZxbXZ0NC9oM0pPNEpJVXJRQkhjcjdpN0ZLVjZnTFlVcUZTcVV1bkxiMGx0dWFmdldhS0ZVME9KUTNCMkNCQTBTSW9TNHppUVplZjhJREJreVVaSk1nT2V6Rm92TVB2dWNzeWNKSWZPYnZaOU5WRXg4cWM2OVg5blkyREJ5MGlUVDQ4S1dYWjAvYzRaMzdpb09QbjdhTkJxM01BOXMxVFkycGdBS2lsNVc5Zm5iYnhNWEcxdGd2OXRqK3VEcnI3RzFzN1BZSGgwWnlkWjE2N2dXSG81ZXI2ZXFyeTl0T25ia2tTNWRUTCszWm1aa2NEUG1UZ2lmbXB3TXdOVkxsOHp1VjZOT3lUY2pLZWxZOG9xTGpXWG5wazFjT25lTzFKUVU3T3pzQ0t4ZW5RNDllbEN2VWFNQzcvWGVWMSt4WmUxYUR1L1pnMWFyTmZ2ODNmMTF6UHZZMHVmNWRnQjEyNTZ0V3pFYWpYVHEwY1BVZHZ6Z1FZQUNRNmkyblR2VHFuMTdBT1k4L3p4ZCt2U2g1NERjNEZwdFl3TkF6NEVET1gzc0dJdSsrNDRYM25vTE8vdmNIV0IzYmQ1TXhKVXJESDdzc1ljaWdBSUpvZTQ3MmRrNTdEOXlodjFIem5EczVBVVVLalZOR2phZ2VsQTFlblp2UVdDQVB5NHV6amc2T09EbzRJaGFuZjgvVkNHRVpUcWRua3hOSnBrYURXbHA2VVJHUlJNUkdjV1JrOWY1K1k5TkdBMDZXalFPb1YycmhyUnIxUkJiV3h0ckQxbUlRc1VsSnZQVDcrdll2T093V2VIbklQK3F2RHo5TWRNdVprTGM3eFFLQlo3dXJuaTZ1OUtzWVhDKzR4bVpXbUxqRW0rRlVrbmN1SmxBYkh3U04yNG1jak11a2FTVTRoWGsxZWtNeENVa0U1ZVFYT3l4T1RqWTR1em9tQnRPT1R2aTR1U0F5NjJReXNYcFZydVRBNDZPZHRqWjJtSnZhNHVkblExMnRqYlkydHBnWjJlTHZaMHR0clkycUZYS2NuOHpKQ05UZzR1TGM1bGRyLytvS2ZuYW9xNWQ0c0xwWTFUMXIwYjlabTFNN1orLzhSUWVWWHlZUFc5UmdkZHI5a2hYbWozU0ZTaDgrWnVudHkvOVIwM2huOFhmc3V5bmVUeis0cnVtWStscEthejk4MGRzYk8yWThPeHNpd0VVUVBqWlVOeTlxbExGTjhEaWNVZG5GOXAyN1c5NmZIREhlakxUMCtnMmNMUlp2KzFyLzdKNC9xR2RHOUhyZFRnNE9wdU40ZVNoM2VoMHVUWFJRZy90eW5kZWRwYVdZL3UyNVd0djlraTNVb2RRcmk0dVpCUVIxajRNdXZUcFErdGJZUUxBd2QyNzJiMWxDNis4OTU2cExTa3hrWi8rZTZjNGZVcHlNamVpb2t5UFBUdzlxZXAzcDdCL2JIUTBIbDVlWmlGU1dUbDEvRGpMZnYwVloxZFhBcXRYSnpVbGhlanIxMW4xeHg5RVJVUXdZdUpFSUhjWHZ0KysvVGJmK2QvKzV6OW1qKytsRmxGeHgzSmJXR2dvdi8vd0E3cWNITnc4UEtoUnV6YXB5Y2xjQ0F2alFsZ1l2UVlOS25CRzJJNU5tOWkvWXdmVmF0WWtPVEhSN0ZoSXc0WVlEUVl1bmoxcmVweFhsbFpyQ3VFQTdCMGRjWEYxQlhLL2xnZDM3YUpSOCtaVThTbDhaOCs4VkNvVnFqei9obFVxRmJaMmRtZzFHck9DNy8yR0R5YzJPcHFjbkJ4ME9oMXhzYkZzWHIyYTVtM2IwcXgxYTFOZlJ5ZW5CL3FOYndtaDdoTVh3cSt6OXQ5OTdOaDNncnJCd1hUdDFKSEhKMDY5cDUxTGhCRG0xR29Wcmk0dXVMcTQ0RnUxS3NHMWE1a2RqNHFPNGVpSms2emR1b2N2di8rYkx1MmFNckJYZTBKcTMzdnREQ0hLa2thVHpWLy9iT1d2ZjdhaHpicFRFOEhHUnMzWW9UMFpON3dYTmpieUs0QjRlRGc1MmxPcnVqKzFxbHVlNGFQTnl1Wm1mQkt4Y1lra0pxV1JrSnhLVW5JYWlVbXBKQ2Fsa1ppY1NtSnlhcEV6cWl6UmFMTFJhTEpMRkZ3VlJLbFVZbWVueHM3bVRqQmxaMmQ3cTgwR3RWcU5VcWxBcVZTaVZDcFFLWldvVkVxVUNpVktsUktWVW9GU3FVS2x1dDFIaVVxWmV6eTNUVVY2aGhiSElwWWMzYXV0cS84QWNtZnVsT2NMclE2OUh1WHdyazNZMnRtajErdFFxWEovN3YyemFBR1o2YW1NZnZKbGZBTnJXRHczL2tZVXNkRVJkT283ck1Eck83bTRNV0QwVk5QajAwZjNrcG1lWnRZR2xrT29uT3dzZG0xWWJ2RzZlLy85QjREbjN2bUs2blVhbUIxN1pVTHZJb082MG5CMGNDQlRrMVdtMTZ5TTltemR5cHEvL3pZOWJ0ZTFLMFBHakRFOWRuWjJ4anRQd1hGbkZ4Y0FzN2E3bDM1ZERBdGo2YSsvV3J5bVZxTmh3ZHk1MUd2Y21ERlR6Yjh2eXNLcUpVc1lQSHEwMlV5anN5ZFBzdmovL28vRGUvZlNzRmt6NmpkcFFwMTY5Wmg1YS9lL2JLMlc3ejcvSEwxZWIycXJ5TEZBN3JLK1AzNzZDYjFPeDVBeFk4ek9PWGY2Tkl1Lys0NHRhOWRTdTI1ZGFnYm5mMlBoK0lFRFBEOTdOajcrL3ZsMlY1MzYvUE5rWjJVeDUvbm5UWS96dWhBV3h1SThZVnZyRGgxTUFkbVd0V3ZKeWNtaGUvLytsSVgvbXplUHFHdlg4clZ2VzcvZS9Qa2NQR2lhYlFVdzY0TVA4S3BhdFV6R1VCbkpiNkNWM0ttemwxbTBkRE1SMGZFTUhUU0FYNzkvaWlwZVVqUldDR3NJOFBjandOK1B3ZjM3RUplUXdPYXRPM2o3UDc5U1BhQUs0MGYwcG5IOVdrVmZSSWh5WkRBWTJMajlNRDh2V1V0Q1VxclpzUjZkV3ZERXVFSDRWcFgvUTRTNG03MmRyYWtHVldHeXMzTnlDNkFucDVLWW5FWkNVbTQ0bFpTY1NsSktPdW5wR3RJeU5HUmtha2hQMTVDZWtWbGdJZlhTTUJnTXBsQ3J2S2hVU2h6dllhZTYzWnRXc20rcmVUSG12TXZRcmw4K3o4bER1M0gzcWtyTGpqMUxmUjlMOW14ZVJjSk44N3BmUG9FMWNISnhZKzBmUHdDUXBkVndmUDkySEoxZGlJNjR6RCtMNzh3TzZUNW9OQzV1dVQ4alR4N2VEVURUTnAzTGRJeTM3ZDJ5bXZTMGxIenQ0V2REaWJwMkNkL0FHdmtDcVBMazRPaEFlbVltM1lhOVVHSDNCTmkrNHI5RmR5cEQxV3JXTkFVTWR3Y0JBT3VXTDJmZDh2emhZR0ZMOVJvMGJjb0xiNzBGd0g4Ly9ORHNtTDJEQTUxNzlXTHo2dFhVcVZlUDFoMDYzTXZ3ODJuYnFSUHR1blkxYTZ2ZnBBbmQrdmJsM3pWck9MaDdOL1diTk1ITzNoNWYvOXdRL3REdTNlajFlZ0JUVzBXT0JYTER3T3lzTEZwMzZKRHZuSHFOR3RIMTFqbDd0bTYxR0VLMTdkd1puMXRqTDJtUUhWU3JGdU52ZlQwWDN6WHpLL3pjT1NELzF4SHlCMFczRlRSN0xETWpnMDQ5ZXVTckk2Ykp6Q1E5TFMzZk1zQzhYTjNkQzM4Uzl6a0pvU3FwcUpoNDV2KzBuS2pZWk1hTkdrSGZudDNNcHZnSklhekwyOHVMY2FPRzg5andJV3pjc3AyNUM1WVM0T1BPYzFPSEUrRDNjT3hzSVNvUG85SElzVk1YK1hiaEtzS3ZScGtkYTFTL0pqTW1EVFhiZVV3SVVUcTJ0amE1QmN5OWk3ZjF1c0ZvUktQTk1nVlM2UmthMGpNMHBHVmtrcDZ1SVNOVGEvbzRVNnNsS3l1SHJPd2N0Rm5aWkdWbGs1MmpRNnZOSmlzNzk4LzlVT3N6SXkwbFg4Mm12TmIrK1NNQTNRZU9OczFNS2lzbkR1N2s2b1hpRmRmT1RFOWo5NmFWWm0xdHUvWXpoVkMzbDd2OTczM3pPa0I1bC80bHhkL2txN2VmTVhzTW1MVlpvczNNWU1lNnBhalZOcVpsZDdkdFdQb0xBTzE2Vkh4aGFvVUNIaC9kcjBMdXRmQ3ZEUlZ5bjd0VnIxV0w2cmQyUUxNVVFwVm1PWjZqa3hPT1RrNEYzck5idjM2Y1AzT0dmLzc4a3hxMWE1dk5xcnBYQllWYWpWdTA0TjgxYTRpOGV0V3MzV2cwc20vSER0UGpaYi85WmpaRHFhTEdjakVzRE1CVVIrbHVUVnEyNU44MWE3aHlWODJxMis1bHZHN3U3dmxxZWQzV3ZYOS90SnI4TTE3WC9QMDNBZFdyMDZKdDIwS3ZuWktVQk1DaFBYdllzWEVqUFFjT3BNY0E4MDBOMWkxYnh1NHRXM2p1elRjSkNBb3E1Yk80djBrSVZjbms1T2o0ZmZtL3JOcTRsL0dQamVTeklZTkxYZTFmQ0ZIK1ZDb1ZBL3IwcEYrdjdpeGR0WnBuM3ZpS0lYMDd5SEluVVNHTVJpUEhUbDdnMTc4M2N1cnNaYk5qL3I1VmVHcjhJRHEzYS9wQTF4VVFvakpUS2hRNE9kamo1R0JmN09DcU1IcTlnYXljSExLMDJibEJWVTRPV2RvY3NyT3owV1pubzljYk1SZ002QTE2REhvamVvUGgxbU1EQmtQdU1ZUEJnRjUvcTAxdnhHQzhjMXl2MTdOMDlRNHlOWm00M2xxR1ZGSjlSenhPM3hHUEEzZHFOdVVWZmpZVWdCVy96bWZGci9Qem5aOFVIMnV4c0hmREZ1MlpQUE5kaS9mTXp0SVNkdndnRTU2WmpadG4vamVDcnB3L1RVWjZLZzFidEN2V3o4UHdzNkhjaUx3S1FKZitJd0M0ZVBvWTBSSG1QMmRWS2hWdUh0Nm14M0V4a2VoeU1Hc0RpTHh5MGV6eGhtVUxTVTlOcGt2L0VleGN2OHpVbnB3UVI4ejFLN2k0ZWRDbWM1OGl4MW1XTkprYW5Cd2NtVFM2YjRYZDAxcEJWR0ZLc3h5dktFcWxrcEdUSnZIVkJ4K3c1TWNmZVg3MjdETDdmOW5OMC9MczV0c3phVEl6TXN6YXo1MDZSVXhrSklIVnF4TjU3UnB4TjI3dzY0SUZEQjQ5Mm15WHdQSWVTMkpDQWtDQmdaeW5kKzYvb1l5ME5JdTczN2tYY0s5N1ZWQW90dWJ2djZucTYwdkhQTVhLOHpwKzhDQzd0MjQxTGIwekdvMjA2ZFFKTDI5dm9xOWZOL1hUWkdheWIvdDJnbXJWUXFGUW1CM0x5Ny9hZzEzcVExNGhWU0pSTWZHOCsva3YrUHRWNDVkdjU4dXlPeUh1STBxbGt0SERodENqUzJmbWZmTWR6N3p4RmUrOE1wa0EzNGRqbHd0UnNZeEdJNGVPbitYWHZ6ZHk5b0o1clFGbkp3Y21qT3pEMEg2ZEpBZ1Y0Z0dqVWlseFZObmhhRi8yQlk1djI3RDFBSmthVGFsRHFLSzBhTis5d0dQSDltM0QxczZlUmkzenZ4Q3NWalBFN0xFbUk1MmM3TndhUnUvTUdFbE9kaFpQdmZacHZoREthRFN5YXZFQ29xNWU0dWszL2tPZEJrMkxIT1B1emF0TUh3OGE4eFFBeTMvNWI3NFF5dFhEeXl3WSsvVFZ5V1RIUnVjTHkvS0dhakhYTDdOLzZ4b2NuSnpwT1hpc1dRamw3dVhOYys5K1RlVGxDOWpZbHQvWDJKSk1qUVpIaDRxOVoyV1VucDVPM0kwYmR4Nm5wUUdZdFNYZFZRaTdPTHg5ZkJnd2ZEZ3VibTVsK3NhUXNvQnJaV2ZuTHRtMXNibXppWTdCWUdEanFsWDRWNnRHalRwMWlMeDJqYWt2dk1Bdi8vc2YvL3o1SnhucDZmUWFOS2hDeG1JMDVNN3FMT2h6Y2J0Vm9WQlk3RlBaVmdoRlhydEdVbnc4ajNUdXpJRmR1MmpicVJOOUhuMlV1Vys5UlVKYy9sMVhyNFdIVzF6eWQ5dTlGSWkvSDhodnA1WEV6bjBuK09yL2xqSjU0bmlHRGl5YlFtaENpSXBYeGN1VGo5NStrNVZyMXZIYzYvTjRjZHBJT3JjcitoZGVJWXJEYURTeS84Z1pmdjE3SXhmQ3pkODlzN2UzWTJqZmpqdzJ0QWV1TGdVdkN4QkNpTUk0T1RxUWxwYU9iemtWeFIwNy9mVUNqeDNidHcwbkY3ZEMrMXdLQzJYM3BwV2NPM2tJdlU0SGdJMnRIUzNhZDhlelN2NGFLNkVIZHhGMTlSS05XblVvVmdBVmVlVWlaNDd1UTZGUTVDdDRYQlNEVG9kS1hmak91WFlPVGhpTlJnYU1mZ0lIcC95N0VQb0dWTWMzb09LWFQ2ZW1wZUhrVkw0RjZlOEhPemR0WXVlbVRmbmFQeStEQXQ3M090UElFcTFHWTNIWHZaakkzQm1JWG5ucURoM2F2WnNiVVZGTWVQcHBybHpNbloxbmEyZkg1R2VmNWNldnZpSTlOYlhFMy9PbEhZdXJ1enVKOGZIRTM3eEpVTTJhK2M1SmpJOEh3TTNEbzhKbWMrL1p1clhRNHpkdjNMRFlwMTZqUm5UdTFZdit3NGFoVXFzNXNPdk9qcGFQUC9NTXVscy9wMDRlUGNyMkRSc1lPSElrdGV2V05mVkppSXRqOGZmZjA2NXJWOXAwN0ZoR3o2WnlreENxRXZoNzlYWldyTi9MRjU5OG1HODNMaUhFL1dub29BRTBhbENmTjkvN2lCdHhpWXdhWFBhL2VJaUhoOEZvWk0rQmsveTJkRk8rbWsrTzluWU1HOUNaRVlPNzRTYmhreERpSGdYNFZTRXlLcnJTL2s1Ni90UVJ6aHpiaDdPck85bFpXckt6dEx6N3Y3OVFxbFFXbC8vZGR2cklYb3ZML1BMNmZORm0vbDIxR0tWS1JkM0dMUWs3bnI4SWNWNFphU21zKytzbjArTzAxR1NNUm9OWjI5MDhxL2pRWi9nazJuYk5YM3ZwMnFXenBwM3hpcnJ2a204L3RYaHMxSk12b3k0aUNMTWtNaXBhYWxvQ0E0WVBwM1B2Tzk4bk96WnVaTVBLbFdZelV4SnUzbVR1bkRuM2ZDK3RSa05xU3NvOWhTeG5UcHpJVjlnYjRPQ3RJS1J1dzRZQUpDY21zbjdGQ3FyWHFrV2o1czFOSVJUa0JsRlB2UGlpeFFDcFBNWUNVS2RlUFE3dDJjUFJmZnNzaGxBbmp4N05kMDVKNVAyYzZ2WDZZczJjeXJ0cm9pVlIxNjVaM09uT3hkV1ZwcTFiV3p5bnFsL3VUdllwU1VrYzJMbVRrQVlONk5UVGZFT0czVnUyb0ZhcjZkcTNMKzRlOTc1cyszNGdJWlFWR1l4Ry91KzMxUnc4ZnBFRlg4N0Z1NG9zMnhIaVFSSmN1eFlMdnB6TFMyKytUV0pTS2s5TkhGemdWR1VoTE5Gb3N0bTg4ekFyMXUwa0lpclc3SmlUb3owakJuWmwyTURPdURwTCtDU0VLQnRCL2xXSmlJd3F1cU9WQkRkc1RrRDFPalJ1MVlIUDMzeUt1SmhJbExkZVlMYnUxSnUwbENSVDM1T0hkNU9TR0UvVHRsMXdkVGN2YzNIMnhFSGlZNk5wM3E0YnpxNTNkcUxxM0hjWTNyNkJaR2t6aXh4TFpub2EyOWYrbGEvZFVsdGVQUjhkYTdFOUtUN1dWQkM5TU5sWjJnTDdEWi84UXFsQ3FJaklLSUw4SDl3dDRlOVZkbFlXQm9NQld6czdydDhLSXRUcWtyK1UvdkdycjRpTmljSEcxcGFNdERTeXRGcDhiZ1VWcGJGK3hRbzh2YjFOWVkzQllHRGIrdldFaFlaaTcrQkErMXVoVUZKQ0FqbloyVHo2MkdNV3IzT3ZBVlJKeGdMUXNXZFBqaDQ0d01IZHUvRUxES1J0NTg2bTRPakNtVE5zMzdnUkd4c2JPdmZxVmFxeDJOamFZbXRuUjNaV0ZwY3ZYQ0M0Zm4yTHRhWHlLbXdKM0d2VHB0RzhiVnNlbXpLbFZPTTVlZlFvMlZsWnhNWEdzbTM5ZWxwMzdJaUxxeXZIRHg3azJJRUQ5Qmd3NEtFSm9FQkNLS3Y2djk5V0UzcjJPdDk4OFJrdUx2bW40d29oN24vZVZieFk4TVZudkR6N0hYNzRiUTNUSmcyMjlwREVmU0Q2Ump6L2JOekR1aTM3eWNqVW1oMXpkbkpneEtDdURCL1FCV2RaT2lHRUtHUFZBbjA0Y3RKeXNkeDdrUmdmeThjekp4VFpyNkRDNUFCUHZQb1I5WnBZbm5FQTBIM1FuUmZZbDhKQzJiTjVGWFVhTkdQOE0yK2F6WXpRWktSemVOY212UDBDR1R2OWRiTmp0ZXMzcFhiOXBpei81YjhVNXYxdmwzRnd4d1lDYTRZUTNMQTVNZGV2OE1XYjAyalVzajJQdi9pdVdkL1BYMzhTejZwRkJ3M05IdWxLczBlNkZ0cm5sUW05OGFqaXcreDVpNHE4WGtsRVhJK2tWWk1IdXhoeVhrZjM3d2R5QzE4WHg3WExsL254cTY5TWorM3M3ZlBONE5tMEtyZVdXSHhzTEVhajBlSU1KM2RQVHk2ZVBXdDY3T1h0emRCeDQwbzgvdHVhdDJuRHoxOS9UVlUvUDF4Y1hia1pFME5hYWlvcXRackhwa3pCeGMwTmdKckJ3WXljTkltQTZzVmI2cG1ha3NMNU0vbDNta3hOU2JubnNRRDQrUGt4Yk53NGxpOWF4TW9sUzlpK1lRTmVQajZrSmljVGQrTUdLcFdLeDZaTW9ZcFAvaVcyeGRXb2VYT09IVGpBd20rK0lhaG1UWklTRW5qOTQ0OU54Nk1pSW9EY2dMRzhkZXJaa3lhdFdyRnYrM1oyL2Zzdlc5YXVKYmhCQXk2Y09VUHRldlh5N2FEM29KTVF5a3IrWHIyZGc4Y3ZTZ0FseEVQQXhjV1pMejU2anhrdnY0YUh4M1pabWljc01ocU5uRGg5aVdWcmQ3RC95Smw4ZFJrODNKd1pPcUFMd3daMHhzbkIza3FqRkVJODZCcUUxT0NYUHplWCtYWHQ3T3dMTFVvT2hSY21CM0R6S042cWdmUzBGSlo4OXlsR281RXUvVWZrQ3dOVy8vNGRXazBtUXlZK1UrcWxVTmxaV1d4ZC9RZTI5ZzY4OE81OExwdytCa0ROa0ViNStyN3k2UStsdWtkRk9ua21qRWtqT2x0N0dCVmk5NVl0ckZ1MkRNOHFWVGg1OUNqZS8veERqd0VER0RScUZEV0RnODM2dG5qa0VXcUZoT0R0NjB1L1ljUFE2M1NvMUdvYU5HbUNVNTdpL2V1WEwyZm41czBFMXFqQnBYUG4rTzNiYnhreWRpeHU3dTVtMXhzeGNTTERKMHd3aFZUM1d1OW93SWdSK0FVR3NtL0hEcTZHaDJQdjRFQ1RsaTNwM3I4L2ZvR0IrWjVMY1lXZk8wZjR1WFBsTmhiSTNZbk8xOStmSFpzMmNlWGlSYTVldklpamt4UE5XcmVtYTkrK0ZzOHBpY0dqUjJNd0dEaDM2aFFSVjY3ZzYrOXZPbmI4NEVHV0xWcUVoNWNYb1VlTzRPN2xSYzhCQThwa1JsaEIzTnpkNlRkMEtOVnIxZUxQbjMvbTNLbFRBR1NtcDNQNjJERWF0MnhaNHAwWDcxY1NRbG5CcnYyaHJGaS9sd1ZmenBVQVNvaUhoSXVMTTE5Ky9EN1RaNzZLcjdlbkZDc1hKbHB0RnYvdU9zcUtkVHU1ZXYxR3Z1TWh0YXN4ZkdBWHVyVnZMcnZkQ1NIS1hhQ2ZOd1pkRGxIUk1RVDRsMzZaME4yS0tqZ094U3RNWGh3R25ZNW1iYnR3YU5jbWZ2cjhMV29FTjZCZGo0RTBiZE9aWFJ0WGNIajNaaHEyYUUvTERqMkx2TmFhUC80UHlLM1hsSmU3bHplUFBmVXF2Mzc5UGdzK2VnVXdvbFFxYWRyMi9ndHlJcU9pTVJwMEQwVk5xTU43OTdKMjZWSnFCZ2N6OWZubldidDBLVnZYcitmQTd0MEUxNjlQV2tvSzUwNmZScVZTb1ZRcVVhbFVxRlFxb2lJaWN1c0tHWTNvY25JNGZ1Z1FPcDBPYng4ZjdCMGMyTGw1TTdWQ1FwajZ3Z3NjUDNpUVZVdVc4Tm1iYjFJek9CamZnQURzN08xUktwVW9iMTN2OXNjR3ZSNWRUZzQ2blk2Y25CelR4MzBHRDhiSnhhWElYZElVQ2dYdHVuYTFXSXZwWHRScjFJZytRNGJrYTkrMGFoWG5UcDh1czdFRTFxakIrR25UaXQyL0pMdkdPVGc2TW1icTFIenRwNDRkNDgrZmY4WXZNSkJwTDcvTXdWMjcyTGhxRlFkMjdxUjIzYnA0ZVh0ajcrQ0FXcTFHcFZhalZxc1pNbVlNT3AyT0haczJvZGZwME9sMDZIVTY5SG85TllPRENXblFBS1ZTU2Z6Tm13Qm1ZVkpPVGc0Umx5OXo4ZXhaVGg0OVNzTE5temc2T1RGMDNEaHNiRzNadVhFalMzNzhFWStWSytuU3V6ZXRPblF3MjBud1FTUy96VmF3cUpoNDVuMy9OMTk4OHFIVWdCTGlJZU5keFl0UDNuMkxWOTZZUSsyYWdRVDR5cytBaDVYUmFPVDhwUWcyN1RqTTFsMUhTY3N3cnoyaVVpbnAwcTRad3dkMHBuNUlqUXJiR1VZSUlSUUtCUzJhaEhEMHhNbDdDcUdTNG1QSlNNdGR1cE9UbllXTmJmbk5NTGlicTRjWGc4YzlUZDhSajNONDF5WjJiMXJKSDkvTlpjWEMrV1JwTlZUeDhXZnM5TmVLOWJOMTUvcGxCUjVyMUtvRGowMmJ4Wi9mejhWb05GS25RVFBjUEwzTDhxbFVpR09oSjJuUkpPU2grTDhtSUNpSXFuNStUSm94QXh0Ylc0YU9HMGY5SmswNHRHY1BWeTVlSkRNOUhaMU9WK3hkNG9hTUdVTncvZm9FVnEvT3hPblRVYXZWdE83UWdWb2hJZXpmc1lQdzgrYzVkdUFBT2RuWnhiNXU5VnExekdaWldZT0RreFArMWZJdnozUnd1djlyVU5ZTURzYmIxNWNwenoySGc2TWpYZnYycFU2OWV1emR2cDJybHk1eDhleFpkRGs1eGZwYUtSUUtHalpyeG9uRGgxbSs2TTRTMmNEcTFZbS9lWlBmRml3Z0xqWVdnOEVBNUM1REhEUnFGSzA3ZE1ET1BuZFdlNHUyYlRsejRnUmIxNjFqMVI5L2NIRDNibDRzZzhMM2xabUVVQlVvSjBmSGUxOHNaUExFOFpWMnh4RWhSUGtLcmwyTHh5ZU01YjNQZitHYlQxNlVtUzBQbWJpRVpQN2RlWVJOMncvbEt6UU80T2JpeE9BK0hSalV0d1BlbnU0V3JpQ0VFT1d2WGF1R3JOMjZoOEg5KzVUcS9PaHI0Zno0K1d3MEdla29GQXArK21JT0U1K2JnNk56eGI2d3RyV3pwMG1iem1Ta3A3SjE5UjlrYVRVQUpOeU1ZZEgvUHFSTHZ4RUVOMnhlNkRVK1gxVHcwc1NNdEJUT25UeHNlckY2S2V3RVg3LzdQTDJIanFkZTB6YjNUYWl6ZmRkZUJ2ZHFhZTFoVkFqL2F0V1lNV3NXRG82T3ByWjZqUnRUcjNGanMzNEdnd0c5WG85ZXB6TUZDTUNkSlhRS0JRcHlDM29yRkFwbXpKcUZLaytoY2k5dmJ3YU9ISm52L2thajBUU0x4bUF3b0ZBb2NtZEZLWlVvYnYxZEVVdXkzRDA5QzZ3UDlmckhIeGU0TEczUXFGSDBlZlRSOGh4YXVYTjJjZUdGMmJPeHNiVTF0UVhXcU1Ib3laUE4raG1OUnROc0o2UFJlT2RycEZDWXZsYTNPYm00OEVqbnpxQlFVSzFHRGVvM2FRSkFqVHAxOFBiMXBVYWRPdFJyM0JodkN6V3VGQW9GalpvM3AyR3pacHc1Y1lMMDFOUnlldWFWaDd6NnFVQy9MLzhYUDk5QWhnN3NiKzJoQ0NHc2FPaWdBUnc1SHNxU0ZWdVlOTHF2dFljanlwbFdtOFh1UTZmWXRPMGd4MDVkdFBqT1duQ3RhZ3diMEludUhWcGdhL3RnVDhFV1FsUis3Vm8xNUl2di9pSStJWkVxWHA1Rm41QkgrTG1UL1BMbDhWTmp1QUFBSUFCSlJFRlUyMmcxbVl5Y09wUDAxR1EyTFAyRnoyWk5vV092UjJuUS9CRzhxdnBoNzVoL1JzV1VsejR3ZS9Gck1CalE2M0p5bDcvb2RhaFZhaFMzWHZobFoybEpUVXJJdHhPY3dXQWcrbG80bDgrZkl1ejRmaTZmTzRYQllNRFYzWk8rSXg3SEo2QTYyOWI4UmRqeC9ad0xQWXgvVUMyNkRoaEZzN1pkVEx2c0ZTVTVJWTc5MjlheWQ4dHF0SmtaZUZYMW85L0lLZXpmdW9id2N5ZjU2WXM1dUh0NTA2aGxCMElhdFNDb2RqMnpIZmdxazdpRUJDNkdYNkxkR3hPdFBaUUtremVBS3NqdE1LaTR5NkpVeGR3cFQ2RlFZR05qWS9YbFZwMTY5cVJUVDh2TFVUMjhDcDZwNytUc2pKUHovVjlPSm04QVZSQ0ZRb0hheGdaMU1iNVdQbjUrRmd2TUR4cy92dGhqdWgxR1BRd2toS29nVVRIeHJOcTRsMSsrblcvdG9RZ2hLb0daejB4ajh2VG42ZG1sdFN6TGV3QVpqRVpPaGwxaTA3YkQ3RHh3SEkwbU8xOGZEemRuZW5acFJaK3ViYWhkSThBS294UkNDTXRzYlczbzJyNFptN2Z0WU96SVlTVTY5K0xwWTJnMW1YVHBQNEsyWGZzQm9GS3AyYkRzRnphdCtJMU5LMzR6OVZXcGNtdXVxTlJxVkNxMVdlaWsxK2RmdWpSMit1dlkydHF4OEwvdm1kcUNhdGNGNEZ6b1lUWXMvWVhZNkFoME9YZCs1bGFyR1VLN0hnTnAzcTZiYVVuZzVKbnZjaVBxR3R0Vy84SHgvZHRaOHUybjdONjRnaGZlLzUvcHZON0RKdEtwejUzbm5wNmF6UEY5MnpoOWRCK1h6NS9DYURSaWEyZFA5MEdQMFdQd0dPenNIV2oyU0JjdWhZV3lmK3NhVGgvYng1N05xOWl6T1hmSE5FZG5WMmE4OVFXK0FjWGJuYXlpYk42Nmd5N3Rtc25NYkNGRWhaR2ZOaFZrL2svTEdmL1l5QksvbXlTRWVEQlY4ZkppL09pUnpQOXhHWisrVmZ5Q2pLTHkwdWtNaElaZFlzK0JVUFljT2tWOFl2NXRqRzNVS3RxMWJrU2ZybTFvMDd3QmF2WERzUXVLRU9MK003QlhlOTcrejYrTUh2Wm9ia0htWXVyWVp5aFIxOElaTVBvSlUxdlhBU05wOWtnWGp1N2RTa1Q0ZVZLVEU4ak8wdVlHVG5vOWVsME9CcjBlcFVLQnlzNEJwWVA1MGlTRlVvbUxtd2ZOMm5iaFpzeDFmQUtxWXpRYWNQZXF5cUF4VHdKUXMyNGpraFBqc0xXeko3aGhjMElhTnFkaHkvWjRldnRhSEtkdlFIWEdUbitkbm8rT1kvUEtSYmg1bWhmbGRuSHp3TVhOdy9SWXJiWmgrL3FscENZbDRGZXRGcTA2OXFSTmw3NDRPSm5QQ3FuVG9DbDFHalJGcThua3dxbWpuRDk5bE91WHo1TVFHMDBWSDM4cUU1MWV6OG8xNi9oZzF1UFdIb29vb1pJVTZDNXZsV2tzNHY2ZzBHVmNMbDdWTlZGcXA4TENtZnZ0TWhiL3NPQ2gyWFpSQ0ZFMGc4SEErQ2RuTUd2R1NCclhsenB4OXlOdFZqWkhUcHhqejhGVDdEdDhPbCtCOGR2cTFnbWliL2UyZE8vWUhGZm4rNytvcHhEaTRURHIvZS9vM3EwWEEvb1V2WXRjWGdhRHdTcS84MmFtcDVXNjdwVFJhQ3l5aGxOMHhHVnM3ZXhMRlNZWjlIcUx5LzEwT2Rrb0ZNcGlMK2NxUytzMi9jdjJIVnY0Yk03VEZYN3ZYLy9heU1LL05yQjl4WDhyL041Q0NPdVNtVkFWWU5HeWZ4azNhb1FFVUVJSU0wcWxrbkdqaHJONDJXYXIvQUlvU2ljOVE4UCtvMmZZZlNDVXc4ZlBvYzNLdjlRT3dOZmJrMjRkbXRPN2V4dHFCRnArSjE0SUlTcXpDU043TTNmQlV2cjE2bDZpMzJPdDlUdnZ2UlErTDA0UmNmK2cwcjloVkZDOUtiVk4wYlZweW9QQllPRDN2NWZ6Mm94UlZybS9FT0xoSlNGVU9UdC82VG9SMGZIMDdkbk4ya01SUWxSQ2ZYcDI1NWZGZjNBaC9Eb2h0Zk52aFN1c3oyZzBjajM2SmtkREw3RHZ5R21PbjdxQVhtK3cyTGRHa0IrZDJ6YWgweU5OcUYwajRMN1pHVWtJSVN4cFhMOFdBVDd1TEYyMW10SERobGg3T0tJTUxWMjVtZ0FmZHhyVnIybnRvUWdoSGpJU1FwV3pkVnYyTVhUUWdCS3RwUmRDUER6VUtoVkRCdzFnN2IvN2VVbENxRW9qSVNtVlk2Y3VjRFQwUE1kQ0x4Q1htRnhnM3daMWE5THBrY1owYXRPVUFMOHFCZllUUW9qNzBYTlRoL1BNRzEvUm8wdG5xVzM2Z0loUFNHRHhYMHY1NXRPWjFoNktFT0loSkNGVU9jck96bUhIdmhQOCt2MVQxaDZLRUtJUzY5MmpLNU9mWHNhelU0WmlhMnZkTFhzZlZoa2FMYUduTDVtQ3A2dlhieFRZVjZWUzByeHhDSjNhTnFaRG15WjRlYmhXNEVpRkVLSmlCZmhWWVVqZkRzejc1anMrZXZ0TmF3OUhsSUY1MzN6UDBINGRLOFh1dkwvK3RkSGFReERpZ1RGcGRGOXJENkZZSklRcVIvdVBuS0Z1Y0xDOGF5U0VLSlMzbHhmQnRldHc0R2dZbmRzMXRmWndIZ3FaMml6T1g0d2c5TXdsanB3OHg5a0xFUmdNbHBmWUFmaFc5YVJWMDNxMGJCSkNxMmIxY0haeXFNRFJDaUdFZFkwYjNvdG4zdmlLbFd2WE0zUmdmMnNQUjl5RGxXdldjZU5HRkhOZUdHbnRvUUN3OEs4TjFoNkNFQThNQ2FFRSs0K2NvV3VuamhWK1g3MU9aNVVkTmtUSkZXY25GcEdyT0orcjVJUTQzTDI4eStYKzF5NmRCYUI2bmZybGN2MXVuVHV3NzhnUkNhSEtnY0ZnNEZwa0xHRVhyaEoyL2lwaEY2OXg3Zm9Oak1hQ040ZDFjWEtrZVpOZ1dqWUpvV1hUK3ZqN2VNcS9WU0hFUTh2R1JzMDdyMHptdWRmbjBhaCtQWUpyeTQ2dTk2T0w0WmRadUdnSjh6K2RpWTJOZFY4clRCcmQ5NzU1d1N5RUtGdVNWSlFUbzlISXNaTVhlSHppMURLNTNwdFBETWJiTDVDWkh5d29zRStXVnNQdkN6NUdrNUhCdE5jL0xmVnVHMjlQSDRHM2J3RFB2VlA4TFZPL2VITWFTUWszK2ZEN2xRWDJDVDIwaXkycmx0Q3g5Nk8wN2RvdjMvRVZ2ODduL01takRKMzREUFdhdGk3V2ZTK2VPVVp3d3hZRkhqKzZkd3NlWGo3VXF0Zlk0bkZkVGpaci92aUI3b05HNCtaUmVDMlhWeWIweHRzdmtOZm0vcHl2dlhhOUpreWYvYm1wN2JOWlU0aUxpZVR6UlpzTHZONjUwTU9zV3ZRTlUxLytFRysvd0VMdlhSYU1SaU9ybDN4UGkvYmRxVll6cE56dmw1T2RoVXFsTG5BM21KTEl6dEx5OGN3Sk5HM2JoYUdUbnJYWVorMmZQN0J6L1RLZWV1MlRRcjhuU3NPZzF6UC92UmNBQ3YyYTNvc1dUWnZ3Nis5TEpKZ3NBNG5KcVp5OWNDMDNkTHB3amZQaDE5Qm9MTzlnZDV1TldrWERlclZvMWF3ZXJacUVFRndyVUhZMEZVS0lQQUo4dlhoeDJramVmTzhqRm53NUYrOHExbC9LSllvdkxqNkJOOTc5a0Jlbmphd1V5L0NFRUE4dkNhSEtTV1JNSEVxMURRSCtmbVZ5dmV3c0xkbFoya0w3Mk5rNzRPTHVSZGp4Zy96eDNWekdQenU3eUJlelJxT1JMMmRQSjZSeEN3YU55YTFkbFptZVNtWkd5V3FjYURXWmFETXpDdTF6NnZBZVlxNWZKaWM3eStMeDAwZjNrWnFVZ0Y5UThYYnArSGZsWWphdCtJMCt3eWZSYThpNGZNY1Q0MjZ3OU1kNTJOcmI4L3c3WDFQRk55QmZueTMvTEdIdnYvOXc5c1JCWHB2N2M0WE9JRXROVGlBK05wcWZ2M3liNTkvN0dnZEhaOU94ejJaTktmSDFubjVqYnFGQjJyNnRhOWk5Y1FWSGRtM216UzkvdzhISnVjQytKWldSbHNMTm1PdkVSRndoT2lLYzY1Y3ZFQk41aFluUHphRlJ5L2IzZlAxTFlhR2twNlZnNStCWVlKOUdMVHV3WTkxU1Z2LytmN3owMGJmM1haQVRHT0NQUXFrbUtpYWVRUC95bWMzMW9ERVlqZHlNUytKS1JBeFhJbUs0ZUNXU2N4ZXVjU011c2NoejdlMXNxVmVuT2cxQ3F0T3NjUjBhMTYrTnZaMTF0c2tXUW9qN1JlZDJUYmtSbDhqTGI3N05OMTk4aG90TDJmMHVJY3BQV2xvNkw3MzVOc01IZEpRWjEwSUlxNU1RcXB5RVhiaEs0d2JsczJ5bk1NTW1Qa3ZrbFF1Y08zbVk2SWh3QXFyWEtiUi81SlVMeEZ5L2pLZTNiNG51czN2akNoeWNYV2pWc1ZleCt1dDFPczZGSGtLaFVOQzBiZWQ4eHhOdVJwT2FsSUJYVmI4aVp5VGQxckpqVDNadFhNSG1GYi9oVjYxbXZyREQwOXVYUnlmTVlQa3YvK1huZVcvendudi93ODcrVGgyWGlQQnpiRnY3RnlxMW1qSFRabFg0RXNZMlhmb1NmdllrUi9kdTRmY0ZuekQxNVE5TndVbGNUR1NKcjZmWDZ3czhGblgxRW12LytBR0FFVk5lTUFWUXIwem9YYUo3dlBMSi8rRWJXSVBZcUd0c1d2RWJTZkUzU2JnWlRXWjZtbGsvQnlkbjZ0UnZXbVpCMFBsVFJ3QUlidGljelNzV0ZkalAyY1dObU91WFdmYnpWd1YrSDNYc1BRUkhaNWN5R1ZkWmE5S3dBV2N1WEpFUTZpNUdvNUhrbEhTdVhJL2h5clhjd09seVJEUlhyOGNVT2NQcHRpRC9xdFN2VzRNR0lkVnBFRktEbWtIK3FGUXkwMGtJSVVwcTFPQnVKQ2FsOHZMc2QvamlvL2NraUtyazB0TFNlWG4yTzdSckhzS293ZDJzUFJ3aGhKQVFxcnhjajR5bGVsRDVicmRlMEd3WmJXWUdOcloyTFA3bVk0dkg4eTRuTzdaL093QjFtN1FzMGIzLytmMDd2UDBDaXgxQ25UdDVHSzBtazdxTlcrSGk1c21KQXpzSk83N2ZkRHdsS1FFQVhVNE9TNzc5dE5CcmpaMytPcEFiTW8xNWVoYS96SHVIUDcrZnk0dnZmNU52dGxPNzdnTzRkT1k0SncvdjV0U1JQYWJ4YWpMU1dmeS9qekFhREl5Wi9qbzE2ell5TzYrZ2NDWXVKdExpc2ZCekp5MjJXMnFidTNDRGFZbmE4TW5QY3kzOExPZENEN1A1MXF3dUtOc2xYMmtwaWZ6eTFUdmtaR2ZSc2ZjUW1yYnRZanBXMG1XQWFuWHV6bTN1WGxVNWMydy9OamEyZVBuNEU5S29KU2NPN01EZHF5b3ozdm9DenlvK1p1ZDlOSE1DU2ZHeFJWN2ZvNG9QcytlWmgweEdvNUhUUi9iaTZ1NkpYN1dhZlAvcGEwVmU1K0NPZ290Y3R1alFvOUtHVUVIVkFvbU11bW50WVZpTjBXZ2tNVG1ObUJzSlhMa2V3OVhyTVZ5K0dzT1ZpR2hTMGdxZmFabVhzNU1EOVlOcjBMQnVEZXFIVktkZWNCQ3V6azdsT0hJaGhIaTRQRFZ4TUQvOHRvWVpMNy9HbHgrL0wwdnpLcW00K0FSZWV2TnQyalVQNGNtSmc2dzlIQ0dFQUNTRUtqY1IwVGZwMmIzMGRXbU83ZHZHdjZzV203VWx4dDB3QlUrdnpmMjV5Tmt5NmFuSmhSN1B6dEp5ZE04V0FGWXNuTStLaGZOTnh3b0tXMG9iamh6Y3NSN0lEWVVBb3E1ZDR0aStiZm42cFNURlcyelA2M1lJQmRDZytTTzA3ekdJdlZ0Vzgrdlg3L1A4dTE5alkydG4xbi9FbEJkcDA3VXZkUnUzQW5KZjZQNis0Qk1TNDJNWitOaVRORytYLzEyaEZ1Mjc1MnM3dG04YjlnNk9OR2orU0w1MloxZDNRaHJkK1hxSEhUK0FWcE5wOFRxS1BIVm1iTzNzR2Z2MGEvenYvUmM1dG04YlhmcU53TjZ4N0Y0c3A2Y204OTBucjVHY0VFZUQ1bTE1ZFB4MHMrTjMxN2NxTGp0N0I5NzdacW5aV0U4YzJJR05yVzIrQUNxdndrS3ZncjZmTDU0K1JrcFNQRjM2RGNmWjFiM2Nhakw5NS9VbjBlWGs4TVlYQzh2bCtzVVJGQmpBdGgxbnJIYi9pcENScVNVbU5wNlkyRVJpYmlZUUU1djc1OGJOM01mWjJUa2x1bDdWS3U3VURQS25WcEFmTmFyN1VhOU9FSUgrVlZIZVo4c3hoUkRpZnFKVUtKZzJhVEFlSHR1WlB2TlZQbm4zTFNsV1hzbGNETC9NRys5K3lJZ0JuUmc1dUt1MWh5T0VFQ1lTUXBXVHFKaDRBZ1A4UzMyK0ppTXQzNHR5dlU2WHI4MVNvZXlDM0M2V2ZkdStyV3ZJVEUvRlA2Z1d2b0UxVE8wRmhTMmxsWklZejduUXd6aTV1Sm11T1dEMFZBYU12bE8wL1lNWHhwS1NHTStjcjVjVWV6bmViUVBIUE1uRnNPUFVDRzVvMnUycXVNdk0xdjc1QTJ2Ly9NR3M3Zk5GbTgyQ3J0dU83ZHVHaTd0bnZtUEg5bTNEeHovSXJQMnpXVlBRYWpJdFh1ZHVRYlhyTWVYbEQ2aGRyMG0rQU8xZUpDZkU4ZU4vM2lRMjZocTE2alZtL0RORjF3Z3JpZEtFWllWOXJ4YjBOVHU4NTE4Z2R3WlRYdnUzclMzMmZiMTlBNm5Ub0ZtaGZSSmlvOUhwU2hhQWxMWEFBSCtpWXVLdE9vWjdrWk9qSXpFNWplU1VOQktUMDdnWm44eU4yQVNpYithR1RqZGlFMGpMeUN6VnRWMmNIS2xadzQ5YVFmN1VEUEtsVmxBQU5ZSjhjWFp5S1Bwa0lZUVE1V0xVNEc3NGVudnk4aHR2TVhuQ09JWU9HbUR0SVFsZ3hlcDFMRnk4aEpuVFJrb05LQ0ZFcFNNaFZEbkp5TlRjMHhyNURyMGVwVU92UjAyUEM5cVpMYS9yVnk3azIvVXNPdUl5L2tINTM1bEtTMGxpeXo5THNMRzFZL0xNOS9ESU0zdWxvTENsdFBadlc0dkJZTURSMmNYaVRta0pONk5KU1l6SDJ6ZXd4QUVVZ0kydEhUTS9XR0FXNEZpYWdRUzV6ODNPM29HR0xkcVYrRDdscVY2VDR1MEdXRnlSVnk3eTB4ZHpTRXRKcEhiOXBreDkrUU5zN2V3NWZXUXZlN2VzWWRDWUovR3ZYcnRNNzFrZVVwTVNPSGxvRjBDKyttYkxmL202Mk5kcDBiNTdrU0ZVWmVEcTRrSkdoc2Jhd3pDVG5aMURZa29heWNtNXdWTFNyWUFwS1RtVnBPUzAzR05KdVgrbmw4SFlQZDFkOGZYeG9wcS9ON1dxMzVyaEZPU0hsNGZyZlZkc1hnZ2hIZ2FkMnpXbGRvMEEzdnRpSVVlT2h6THptV2xVOFpMbGVkWVFuNURBdkcrKzU4YU5LUDczNlV6WkJVOElVU2xKQ0ZWT01qT3pjSFFvMzNmb2V6NDZGaWNYTndEMmIxdkhpb1ZmMDJ2SWVIb1Btd0RBMmo5K1lPZUdaZlFjTW83ZVF5ZlF2c2NnTXRKU0FGRGIyTkNoNTJDOHF2cWJCVkJsVFp1WndaNS8veW0wejZXd1VDQzM2SFJwM1QyRHlGS0FaalFhY3dNMk40OVNCV3p2TFZocU1VUjdiOEZTVkNyemYwclB2L3MxaGtJS2hSY2tKenVMTDkrYVhuVEhRcncyOTJkeXNyTklTMG1rYWRzdWpKbjJLbW9iVzNLeXMxaTk1SHNTNDI1dy9jcUZld3FobG56N3FjVmxrNWFXY2Q3TDhybWRHNWVqMStrS1BONmlmZmNpdjVZbExiNWVsTUt1VjVLWmlaWTRPamlRcWJHOGUyUnhHUXdHOUhvRE9wMEJiWFkybVpsYU5Gb3RHWmxhTWpWWlpHcTBaR3EwWkdpMFpHWmtrYW5Wa3BtcEpWT2JkYWRQcGdhTk5vdjBkQTBabXNKMzVTd3BCd2RiL0twV3djL0hDMzlmTDN5OXZmRHo4Y0xQMXd0ZmIwL1pvVTRJSWU1REFYNVYrT2FURjFteVlndVRwei9QK05FakdUbDBNRXFsYkFCUkVRd0dBMHRYcm1ieFgwc1oycThqYzE0WWlZMk52TXdUUWxSTzh0T3BuR2l5dERnV3NwMThXZWc3NG5FQXR2eXpoSTNMRm1MdjRFaXRlazFNeHh1MmJNZkJuUnY0ZCtWaUlpNmRZOXlNTjB3Rm1ZL3UyVUpTZkN4SjhiRmNDanVlNzlwcHlZa0ZGZ2d2U1lDemUvTXF0Sm5tQllVUDdkeklwYkFUcHNlUlZ5L2UrdnRDa1VYSmI2dFdxeTc3dHE0eGF5djJpLzlpenFZbzYvQUM3Z1F5MzMweWk1UWs4MlZYcjgzOUdZUEJVS3FkOGU1V3MyNGp4ajh6bTZadE81dG1qMnhhL2h1SmNUY0lidGlDdGwzNzNkUDFneHMyTjl0cE1PcmFKU0xDeitQZzZFeXpSN29VY21ieFphYW5jV0RidWtMN3BDWW5jdTdrNFRLNVgzRVZGdHFXWmlaZlhnNk9EbVJxTmN6L2FUbm5MbDFIcjlmbkJrcDZQUWE5QWIxZWgxNXZ2TlYyKzJNOU9yMGV2VUdQWG04MExVbTFCaHUxQ2c5M0Z6emNYZkYwZDhITHd5MDNZS3JxaWI5dkZYeDl2SEIxZHBRWlRVSUk4UUN5c1ZFemFYUmZlblp1eGZ5Zmx2UFArbzJNR3pXY1BqMjdvN2J3SnA2NGR6cTluazFidHZINzM4c0o4SEhuRzVuOUpJUzREMGdJZFIvVDYzVXMvK1ZyRHUzY2lJdWJKMCs4K3FIWmtxV2FJWTE0ZHM0OHZ2L3NkYzZmT3NKLzMzbU9LUys5aDA5QWRTNmZPOFhKdzdzTHZMWldrMWxnZ2ZEaWhsRHBhU25zMnJBY2xVcU5YbjluTnN2VmkyRVdyeDBSZnA2SThQUEZ1cmFudDIrSnd4cWp3UUNBZ3VLL0FDNnIybGkzQzVYZmxuQXp4dUp1Y1hiMkR2bG1EbjMxOWpORVhybklxQ2RlcGsyWFBzVytaOTR3NlBLNVUremNzQXduRnpjZW0vWUtVUHFRN2Zac245YWQ3NHpsNjNlZkI4RFp6WjNoazE4bzFYWHZ0bW5GYjJScE5UZzRPYVBKU0xmWTUxTFlDYk5Bc3lMY3ZYdGZlUWkvR2szWStTdmxmcC9pVUttVWVMcTU0dUhoZ29lYkMxNjMvdmJ3Y01YVHpRVVBEeGM4M1YzeGNIZkIyZEZCQWlZaGhIaklCZmhWNGRPM3BuSHE3R1VXTDl2TXd0Ly9aTWpBL3ZUdTBSVnZXYVpYSnVJU0V0aThkUWNyMTZ5alpyV3F2RFpqRkkzcTE3VDJzSVFRb2xna2hDb25EbmIyWkdveWNYVXAyNjNnYzdLek9IL3lDRUYxNnZQYi9BKzRldUVNUHY1QlRIMzFJNHU3a3ZrRVZPZlpPZlA0OXVOWFNiZ1p6ZnozWCtUeEY5NWg0dk56Q3J4SGNlcFBGY2U2UDM1QWs1bE81NzdEMkxWeGhhbDkxQk12TWVxSmw0RGNjR1RCUnk5VHAwRlRubjdqUHlXNi91MlpZSGtMcnNkY3Y4ejJ0WDliN0crNEZVS2xwUlE4eXd0ZzBOaHB1TGg1QUJTck50WXY4OTdGMmMyZGtWTmVMTERQN1VMbHQrVU5NajZhT2NGaUlBVVFmdTRra1ZjdTRodFFuVmFkZXBuYWRib2MxR3FiUXNkMVczcHFNb3NYZkl6UmFHVE10Rm1tMlRxRjdWUUhkM2FydTd1ZlYxVS9zOGU1NGVFNTArT010QlRUTXRIU3VoRjFqZjNiMXVJYldJUHFkZXB6Y01lR2ZIMzhnMnBSdTM1VE92VWRWdWkxRnM1N3AxeVhuSllsVGFZR1IvdDdYOGFyVml0UktWWFkyZG5pNUdpUGc3MGRUbzcyT0RyWTQraG9qNU9EUFk0T2RqZzQyT0hrNElDVGt6Mk85bmEzampuZzZIanJtS005VG80T3N0T2NFRUtJRW10Y3Z4YWZ6WG1hQytIWFdmdnZmaVkvdll6ZzJuWG8xcmtETFpvMnVhY05mQjVHa1ZIUkhBczl5ZlpkZTdrWWZva3U3WnJ4d2F6SENhbGR6ZHBERTBLSUVwRVFxcHc0T3RxUnFkR1VTUWlWY0RNYWdLUzRXTjZlUG9LYzdDd21QRHVicXhmT0VOeXdPUk9mbjRPRFk4RkYwRDI5ZlprKyszTVdmUGdTNlNuSmFESXR6eW9wUzlIWHdqbXk1MStjWGR6b1BYU0NXUWlWVjlpSkF3RFVhOXFtVE82YmtwUlE0QXl1MndxYjVRWFFlOWhFVXdoVkhHZU83U3Uza0dQcjZqOEFHRGoyS1ZOZGhZanc4L3krNEdNNjl4MW1WcnplRXAwdWg0VmZ2VXRxVWdJQTlacmVLWUJlVk1oNGU2WlVVZjAyci93TmhVS0IwV2drSXkyRnoyWk5vWFBmNGZSOGRHemhUNjRRSi9adng2RFhNMlRDREVJUDdqUzFuenF5aDVpSTNCbENqVnAyQU9ESXJzSnJUdDN1dDNsRmJ2RG5GMVNUeHEwNmxucHM1U2xUbzhIUndZN25wZzVEcTgxQnBWS2dVaWxScTlVb2xRcFVTaFZxdFFxVlNubnJqd3ExU29WS3FVQ2xVcUZTcXlRd0VrSUlVYW1FMUs3R1M3V3I4ZXlVb1J3NEdzYStJMGY0OWZjbEtKUnFtalJzUUZDMVFJSUNBd2dNOE1mVnhRVkhCd2NjSEIyd1VUOWNMMU55ZERvMG1Sb3lOUnBTMDlLSWpJb21JaktLaU91Um5Ed1RodEdnbzBXVEVBYjNhc2tqcjAvQTFyWjRiMFlLSVVSbDgzRDlkSzlBVG80T3BLV2w0MXUxYXFuT3YzcmhEUHUzclNQOFhDakpDWEZBYnFCZ1kydEg0MVlkcWRlMERST2ZuME9qRnUwdEZzdSttMmNWSDZhOTlobHBLVW5VcXRlNFZHTXFDWGN2YjFScUc0Wk1mQlo3UjZjQys1MCt1ZytBK3MzYWxzbDk2elZwWFdBaDdMRGpCL2o1eTdkcDI3VWZJNmZPTFBKYTAxNy9GRnM3ZTliKytZTXB4Q2xJUmxwS2diT3JYRDI4ZU95cFY4ak9LbG1CNTRqd2MxdzRkWlI2VFZ1YjdaN241dUZGWmtZYXEzLy9ub0Fhd2RRSWJtRHhmTDFleDZMNUgzSDFZbGlKN2xzU1Y4NmY1bHpvWVpxMjdVTG93WjNZMlR2aTd1WE54bVVMMFdabU1IRE1rNlc2YnZOMjNjaElTNkZPZzJibUlkVGhQVVdHakVWcDBiNTdwUTJoVXRQU2NISnlvSGFOQUdzUFJRZ2hoQ2hUdHJZMmRHN1hsTTd0bW1JMEdvbUtpZWZNaFN0RVJ0MWsyNDR6Uk1YRWs1R2h5ZDBnUTZ0QnB6TlllOGdWU3ExVzRtanZnS09ESFU1T0RnVDRWU0hJdnlxdG1sUmowb2pPQlBoVmtTWHZRb2dIZ29SUTVTVEFyd3FSVWRFRTE2NVZxdk1qTHAvbjZONHRRRzZnazV3UWgyY1ZIMTc5N0VmVFRuQy9mZjFCaWEvNytJdnZtajB1cUM2UXBWM09BRDc2NFIremd0UUZjWFIyNWJHblhpbXlTSFg4alNnQS92UGFFMFZlRTJEMFU2L1F1bFBwYWhuZExtQWRFWDZlMk9nSWZQeURDdTBmM0xBRkFILyszK2RGMXAvS3p0SVdHSTU0K3dVeThMR1NoekhyLy80WmxWck5rUEV6ek5yZFBLc3cvUEVYV1B6TlJ5eWEveUV6UC9vVzU3dVd2K1ZrWjdIb2Z4OFJkdndBZ1RXRHVSRjVEVjFPZG9uSFVCaURYcytLWCtlalVDam9QbWcwb1FkM29yYXg0WWxYUHVLN1QyYXhZLzFTakVZRGc4Wk9LL0cxZlFLcTgraUVHUVVlTCsyT2UrVlJiTDRzUlVaRkUrQjNiOFhOaFJCQ2lNcE9vVkFRNk85Tm9MKzN0WWNpaEJDaWdra0lWVTZDL0tzU0VSbFY2dk5yaGpUazBmSFRxZGVrTmQ1K2did3lvVGNxR3h0VEFBVzVNem9zT2Jadlc0RUZ0ZDA5OC85bmYvZU9adnUzcmN2WGR1TEF6aEl2NDJ2MlNOY2kreFQwSFBMS3pFampYR2h1Z0dSblY3cDZPY2tKTnptOGF6TUtoWUtZNjVlWjk5WU0rbzZZUkpkK0k0cjlybEpCd2NjckUzcmpVY1hIWXNIcTBvWWVZY2NQY0Nuc0JEMGZIVXNWMy95ellwbzkwb1ZUUi9ZUWVuQW5mMzQzbDZtdmZHajJQRGF2V0VUWThRTlU5YS9HazY5K3pFY3pKNVJxSElYWnZ1NXZZcTVmb1huNzdtWUY4ZTNzSFhqaWxRK1ovLzZMcEtjbWwzcTN0dUxXdkhxUVJFUkdFZVJmdXRtVFFnZ2hoQkJDQ0ZIWlNRaFZUcW9GK25EazVQWFNuMStyTHRWcTFTMjBUMEVGczQvdDIxYXNndHEzM2IyajJmNXQ2L0sxWFRvYldpNjFwSW9hWTBaYUN0OS8raG9BSFhvT3BrbWJUaVcreCsxWlFUblpXWFFiTUlyQW1zRXMrL20vclAzakIwNGYyY3RqVDcxcU1laXhscVQ0V0piKzlCVjI5Zzc0VmF2SjBiMWIwR1NrNS83SlRFZVRtVUZtZWhwSkNibkZ6TStkUE15dWpTdm8wbSs0NlJyTjIzZm4zTW5EUFBYYXAvZGNKTnlTaVBCemJGcnhHM2IyRGd3WU5UWGZjU2NYTjJhOCtUbk9iaDVsT25XOC82Z3BkTzAva2hNSGRyRDRtNDlMZE83Y2hSdDQ2Y052Y1hRdTI4MEN5bExFOVVoYU5aRUNvMElJSVlRUVFvZ0hrNFJRNWFSQlNBMSsrYk4wUzRZZUZscE5KdXYrL0lFdS9VZFN4U2YvRGlucGFTbDgvOGtzWXE1Zm9YM1BRUXlkOUd5Sjc1R2FsTUN2WDcvUHRVdG44UTJzUWU5aEU3Q3h0U09vZGoxK1gvQUpWeStHOGVWYjB4a3lZUVp0dXZRdGk2ZDF6MVl0V2tCYVNpSUFpLzcza2NVK3RuYjJPRGc1VTlXL0dqZWpyN1BoNzUrcDI3Z2x2b0UxZ055ZDQ1NTc1Ny9ZMnRtWHl4ajNiVm1EUWErbi8vaXB1SHRabmtydjZsSDIyekM3ZTFYRjNhc3FTcFdLM2tNdHorN2F2SElSanM2dWRMeXJhTHRDcWNTL2V1MHlIMU5aT25rbWpFa2pPbHQ3R0VJSUlZUVFRZ2hSTGlTRUtpZUJmdDRZZERsRVJjY1E0TzlYOUFuM21kTFc1TW5yeU83TjdOKzJqa003TjlHdXgwQjZENTFnbXFXU2xwTEVkNS9NSWpicUd1MTdER0xveEpJRlVBYURnVU03TjdMKzc1L0lURS9EMnplUUoxLzkyTFNjMGFPS0R6Tm1mOEhHNWIreWZlMWYvUDNqbDRRZFA4RElxVFBMWmVaUVFZeEdJd2E5M3F5dGNldU81T1JrNHh0UUhYZXZxcmk0ZWVEaTVvR1RpMXZ1SDJkWFZIbDJqUG5waXpsY1BIMk15K2RQbVVJb29Od0NLSUQyUFFlVGtaNUsreDZEeXUwZWhmRU5yR0gyWFBQYXZISVJUaTZ1OUI1Vzlrc1F5MU5rVkRSR2cwNXFRZ2toaEJCQ0NDRWVXQkpDbFJPRlFrR0xKaUVjUFhIeXZnK2hESG85bXZRMEFKUktaWmxkdDJQdklYaFY5ZU9meGQreVovTXFqdTNiU3UraEUyalVzajNmZi9ZNmNUR1J0T3MrZ0tHVG5pMXdTVmR5d2sweTBsS0EzTjNnVkNvMVljY1A4TS9pYjBtNEdRTkE0MVlkR2ZYRVN6ZzRPWnVkcTFTcDZEOXFDclhxTm1iSmQ1OXkrdWcrUEtyNDhPajQ2V1h5L05KdmphdWdzZWRrWi9ISGQzTkpTWW9IWU1lNnBYUWRNSkpXSFh2UnFtT3ZZdDluNU5TWjZIS3k4ZlQydmZkQkYxTlE3YnBNZUhaMmlaZmFmVFpyU2ptTjZQNTNMUFFrTFpxRXlNNDNRZ2doaEJCQ2lBZVdoRkNJYnFGL0FBQUt4MGxFUVZUbHFGMnJocXpkdW9mQi9mdFlleWlsc21QZFVvN3QyNG9tTTRQMHRCUmNQYnpNQ3FQbnBjdkpLZFU5NmpkclMwaWpsdXpjc0l3dC95eGgxYUlGckY3eVBRYTlua2U2OVdmWTQ4OFgrS0k4K2xvNFAzNCttOHhiQWRsdlgzL0EyT212VXlPNDRhMTZTclhvTjNJeURacTNMWFFNOVpxMjVxVVB2MlhUaWtYMEgzVnZJY25QWDc1TlFtdzB0dllPSkNmY0JNRE5JLzl5dFpURWVINys4bTJpcmwyaVNadE9KTWJkWU8yZlAzQTI5QkJkK28wZ3VHR3pBai9YZDNOMTk3eW5NVnVpMSttSzdGT2FtVlpGN1RKNHIvVDZvc2Q5Mjl2VFI1ZzkxdWx5TExZWGRkN2RiR3hzbWZQMWttS1A0N2J0dS9ZeXVGZkxFcDhuaEJCQ0NDR0VFUGNMQ2FIS1VidFdEZm5pdTcrSVQwaWtpbGZKZ2dKdFpnWlpXUnBjWEQySXVId2VBSlZTWlRwZTFJeVN4TGdiQmZaUktWVzg4dWtQUlk3QnhkMkQ2SWpMQUxoN2VUTnMwbk9tWXplanIrUHM2bzY5b3hPWHpod25MU1V4MzB5ajRsS3AxWFFmOUJndE8vWmt4Y0w1bkRtMkg0Q3NMQzNwcVVtNHVPWC8zRjBLQzJYaFYrK2cxV1RTZDhUakpNYkZjR2puSmo1N2RUSWRldzloK09UbjhhdFdxOWhCaWJ0WFZVWk9lUkc5WG9jdUp4dTFqYTNwbUZmVjRzOWtjM1IyNGV5SjZ4aU5SaFFLQlQ3K1FmUWZOVGxmdjUrK25FUDB0WENhdCt2R21LZGZJek1qallYejNpSDhiQ2poWjBOUktCUzVuMThISjFScU5TcVZHcFZhaFZLbFJxMVdvMVNwTWVqMVpHZHB5Y25PSWp0TFMzWldGam5aV3A1KzR6OEUxZ3d1OXBpMW1rdzBHV2s0T3J1aXRyRUJJK3pmdGhhZzJFRlljUlcyakxNME93bG1aMm5SWm1iZzZPeUNVcW5pMk42dEFEZzZ1Ulo1Ym1aNmFvbmFpM3U4Tkx2NnhTVWtjREg4RXUzZW1GamljNFVRUWdnaGhCRGlmaUVoVkRteXRiV2hhL3RtYk42Mmc3RWpoNVhvM0lTYk1jeWJNOE9zelNlZ3V1bmpvbWFVNkhXNkF2dmtYVkxYYmVCb25GM2RMZlpyMmFFbnpkdDFSNkZRNUp1TjlPZi8vWWVJOEhObWJYVWIzOXNzRGplUEtreWUrUjdIOTIxajFlSnZPYjV2RzJkUEhPVFJjVS9UdXJQNWJMSkxZY2ZSYWpKcDI2MC9QUjhkaTBHdng5N0JpVDJiVjdIKzc1OU4vV3hzN1ZBcWxTanVXa1pvTkJnd0dBeTVOWmtNZXJPNlRJUEdQRVdYL25kbXV6enhpdVhpNEpZODl0U3JQUGJVcTBYMmE5MnhGMmRkM1JremJSWktwUkpuRnplZW1UT1BFL3UzYzNUdlZxNWZ1VUJhU2hKcEtVbkZ2amRBOVRvTlNoUkFBY1JHWFdQK2V5OVlQRmFuUWJNU1hhdWlKY2JIOHZuclQrWnJyOU9nYVpIbmxrVmRzN0t5ZWVzT3VyUnJobzJOL0VnV1FnZ2hoQkJDUExqa0ZVODVHOWlyUFcvLzUxZEdEM3NVbFVwVjlBbTNWUEVOb0twL05mUTZIVWFqRVIvL0lBYU91Zk5pdTZ4ZVFBOFlQYlhRNHdYVmdLcGR2eW5wcWNsZ05LSlFxcWhXSzRRaEU1OHBrekUxYjkrZDRNWXRXYmx3UHFHSGRxRlU1ZjgyN2RSbktOY3ZYMkRZclIzemxDb1ZnOGM5VFlkZWd6bTJkeHZYd3MrU25CQkhkcFlXdlQ3M2MyaThGVG9CY1B0dmhRS0ZRb2xDUWU3ZlNnWDFtclVwaytkUm1IWTlCOUc2Y3grVWViNG5GQW9GemR0M3Azbjc3cmVHYU13ZCsrM0E3TmI0alViRHJmN0szSER3Vmtpb1ZDcFJXZmhjRmNVbm9EcU96cTY1MXpXQ0VTTTJObmJVck51UUlSUEs1bXNhMHJnbDZTbkpoZlpwMktJOXptNldBOUdDVlBXcmhsKzFXdWh5c2pGaXhNSEJpVG9ObXRIejBiSDNNdHdLcGRQcldibG1IUi9NZXR6YVF4RkNDQ0dFRUVLSWNxWFFaVncyV25zUUQ3cFo3MzlIOTI2OUdOQ25wN1dIWWpVM0lxK2lWdHRReFRlZ1JPZGR2M0tCYWpWRExCNHpHQXhsV2lqOVFSWjIvQ0FHZzU1R0xkdVgyejEyckYrS2s3TnJ2bGxyOXlvelBSV3RWb05uRlo4eXZXNWxzVzdUdjJ6ZnNZWFA1anh0N2FFSUlZUVFRZ2doUkxtU0VLb0NuRHA3bWJrTGxyTDRod1VTbWdnaFRBd0dBK09mbk1Gck0wYlJxSDVOYXc5SENDR0VFRUlJSWNxVkpDSVZvSEg5V2dUNHVMTjAxV3ByRDBVSVVZa3NYYm1hQUI5M0NhQ0VFRUlJSVlRUUR3VUpvU3JJYzFPSHMvalBwY1FuSkZwN0tFS0lTaUErSVlIRmZ5M2x1U2RHRk4xWkNDR0VFRUlJSVI0QUVrSlZrQUMvS2d6cDI0RjUzM3huN2FFSUlTcUJlZDk4ejlCK0hRbnc5YkwyVUlRUVFnZ2hoQkNpUWtnSVZZSEdEZS9GalJ0UnJGeTczdHBERVVKWTBjbzE2N2h4STRxeHd4N2V6UXFFRUVJSUlZUVFEeDhKb1NxUWpZMmFkMTZaek1MZmZ1ZGkrR1ZyRDBjSVlRVVh3eSt6Y05FUzNubGxNalkyYW1zUFJ3Z2hoQkJDQ0NFcWpJUlFGU3pBMTRzWHA0M2t6ZmMrSWk0K3dkckRFVUpVb0xqNEJONTQ5ME5lbkRaU2x1RUpJWVFRUWdnaEhqb1NRbGxCNTNaTkdkYS9BeSsvK1RacGFlbldIbzRRb2dLa3BhWHowcHR2TTN4QVJ6cTNhMnJ0NFFnaGhCQkNDQ0ZFaFpNUXlrcEdEZTVHMitiQnZEejdIUW1paEhqQXBhV2w4L0xzZDJqWFBJUlJnN3RaZXpoQ0NDR0VFRUlJWVJVU1FsblJVeE1IMDZ4K0VETmVmazJXNWdueGdJcUxUMkRHeTYvUnJINFFUMDRjWk8zaENDR0VFRUlJSVlUVlNBaGxSVXFGZ21tVEJ0Ty9lMHVtejN4VmlwVUw4WUM1R0g2WjZUTmZaVUQzVmt5Yk5CaWxRbUh0SVFraGhCQkNDQ0dFMVNoMEdaZU4xaDZFZ0YzN1E1bjMvZDlNbmpDT29ZTUdXSHM0UW9oN3RHTDFPaFl1WHNMTWFTT2xCcFFRUWdnaGhCQkNJQ0ZVcFJJVkU4OTdYeXpFMXplQW1jOU1vNHFYN0o0bHhQMG1QaUdCZWQ5OHo0MGJVYnp6eW1UWkJVOElJWVFRUWdnaGJwRVFxcExKeWRHeFpNVVdWbTdZdy9qUkl4azVkREJLcGF5YUZLS3lNeGdNTEYyNW1zVi9MV1ZvdjQ2TUhkWVRHeHUxdFljbGhCQkNDQ0dFRUpXR2hGQ1ZWRlJNUFBOL1drNVViRExqUmcyblQ4L3VxRlVxYXc5TENIRVhuVjdQcGkzYitQM3Y1UVQ0dVBQY0V5Tms5cE1RUWdnaGhCQkNXQ0FoVkNWMzZ1eGxGaS9iekxXb2VJWU03RS92SGwzeGxtVjZRbGhkWEVJQ203ZnVZT1dhZGRTc1ZwWHh3M3ZUcUg1TmF3OUxDQ0dFRUVJSUlTb3RDYUh1RXhmQ3I3UDIzLzNzM0grQzROcDE2TmE1QXkyYU5pRXd3Ti9hUXhQaW9SRVpGYzJ4MEpOczM3V1hpK0dYNk5LdUdRTjd0U09rZGpWckQwMElJWVFRUWdnaEtqMEpvZTR6MmRrNUhEZ2F4cjRqcHpsMjhnSUtwWm9tRFJzUVZDMlFvTUFBQWdQOC83K2RPMVpwSzRDak9QeVBSTzJONkNSQ21sTG9rcUVWQjNVUTMvOEpoRGgwS2FTNUVTUlR4ZHlLRitNcnVCeEM1UHVlNE15LzRkVEo4WEdObXFhYVVWUDdRNTgwOEZHdmZWL2R1cXQxMTlXL3A2ZGF0TXVhTDlxYS8xM1UzZXkrTm05OVhWNU02L2I2dkc2dWZ0YkJ3ZjYySndNQUFPd01FV3FIYlRhYmFoOVdOZnY5cHhidFk4MlhqOVUrck9yNXVhdDE5MUxyLzEzMS9kdTJaOExPR0E3M2F2U2xxVkZ6V0VkSFRVM0dwL1g5NjFsOW01elZyK21QbW94UGF6QVliSHNtQUFEQVRoS2hBQUFBQUlqYjIvWUFBQUFBQUQ0L0VRb0FBQUNBT0JFS0FBQUFnRGdSQ2dBQUFJQTRFUW9BQUFDQU9CRUtBQUFBZ0RnUkNnQUFBSUE0RVFvQUFBQ0FPQkVLQUFBQWdEZ1JDZ0FBQUlBNEVRb0FBQUNBT0JFS0FBQUFnRGdSQ2dBQUFJQTRFUW9BQUFDQU9CRUtBQUFBZ0RnUkNnQUFBSUE0RVFvQUFBQ0FPQkVLQUFBQWdEZ1JDZ0FBQUlBNEVRb0FBQUNBT0JFS0FBQUFnRGdSQ2dBQUFJQTRFUW9BQUFDQU9CRUtBQUFBZ0RnUkNnQUFBSUE0RVFvQUFBQ0FPQkVLQUFBQWdEZ1JDZ0FBQUlBNEVRb0FBQUNBT0JFS0FBQUFnRGdSQ2dBQUFJQTRFUW9BQUFDQU9CRUtBQUFBZ0RnUkNnQUFBSUE0RVFvQUFBQ0FPQkVLQUFBQWdEZ1JDZ0FBQUlBNEVRb0FBQUNBT0JFS0FBQUFnRGdSQ2dBQUFJQTRFUW9BQUFDQU9CRUtBQUFBZ0xoMzh6bkZiSmkxMWM0QUFBQUFTVVZPUks1Q1lJST0iLAogICAiVHlwZSIgOiAibWluZCIKfQo="/>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3115</Words>
  <PresentationFormat>宽屏</PresentationFormat>
  <Paragraphs>185</Paragraphs>
  <Slides>32</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32</vt:i4>
      </vt:variant>
    </vt:vector>
  </HeadingPairs>
  <TitlesOfParts>
    <vt:vector size="49" baseType="lpstr">
      <vt:lpstr>Arial</vt:lpstr>
      <vt:lpstr>宋体</vt:lpstr>
      <vt:lpstr>Wingdings</vt:lpstr>
      <vt:lpstr>思源黑体 CN Medium</vt:lpstr>
      <vt:lpstr>思源黑体 CN Normal</vt:lpstr>
      <vt:lpstr>思源黑体 CN Light</vt:lpstr>
      <vt:lpstr>思源黑体 CN Bold</vt:lpstr>
      <vt:lpstr>Calibri</vt:lpstr>
      <vt:lpstr>微软雅黑</vt:lpstr>
      <vt:lpstr>Arial Unicode MS</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terms:created xsi:type="dcterms:W3CDTF">2021-10-18T05:36:20Z</dcterms:created>
  <dcterms:modified xsi:type="dcterms:W3CDTF">2021-10-18T05:36:20Z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